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Quintessential"/>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j7gzohKr+k4oXt2/ePnfFjx/Ev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Quintessent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p:nvPr>
            <p:ph idx="2" type="pic"/>
          </p:nvPr>
        </p:nvSpPr>
        <p:spPr>
          <a:xfrm>
            <a:off x="1792288" y="612775"/>
            <a:ext cx="5486400" cy="4114800"/>
          </a:xfrm>
          <a:prstGeom prst="rect">
            <a:avLst/>
          </a:prstGeom>
          <a:noFill/>
          <a:ln>
            <a:noFill/>
          </a:ln>
        </p:spPr>
      </p:sp>
      <p:sp>
        <p:nvSpPr>
          <p:cNvPr id="64" name="Google Shape;64;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11.jpg"/><Relationship Id="rId6" Type="http://schemas.openxmlformats.org/officeDocument/2006/relationships/image" Target="../media/image2.jpg"/><Relationship Id="rId7" Type="http://schemas.openxmlformats.org/officeDocument/2006/relationships/image" Target="../media/image5.jp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mailto:sala3a@ijp.edu.ar" TargetMode="External"/><Relationship Id="rId6" Type="http://schemas.openxmlformats.org/officeDocument/2006/relationships/hyperlink" Target="mailto:sala3b@ijp.edu.ar" TargetMode="External"/><Relationship Id="rId7" Type="http://schemas.openxmlformats.org/officeDocument/2006/relationships/hyperlink" Target="mailto:sala3c@ijp.edu.a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sp>
        <p:nvSpPr>
          <p:cNvPr id="85" name="Google Shape;85;p1"/>
          <p:cNvSpPr/>
          <p:nvPr/>
        </p:nvSpPr>
        <p:spPr>
          <a:xfrm>
            <a:off x="1115616" y="2511398"/>
            <a:ext cx="7146590"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AR" sz="5400" u="none" cap="none" strike="noStrike">
                <a:solidFill>
                  <a:schemeClr val="accent1"/>
                </a:solidFill>
                <a:latin typeface="Calibri"/>
                <a:ea typeface="Calibri"/>
                <a:cs typeface="Calibri"/>
                <a:sym typeface="Calibri"/>
              </a:rPr>
              <a:t>Reunión de Padres </a:t>
            </a:r>
            <a:endParaRPr b="1" i="0" sz="5400" u="none" cap="none" strike="noStrike">
              <a:solidFill>
                <a:schemeClr val="accent1"/>
              </a:solidFill>
              <a:latin typeface="Calibri"/>
              <a:ea typeface="Calibri"/>
              <a:cs typeface="Calibri"/>
              <a:sym typeface="Calibri"/>
            </a:endParaRPr>
          </a:p>
          <a:p>
            <a:pPr indent="0" lvl="0" marL="0" marR="0" rtl="0" algn="ctr">
              <a:spcBef>
                <a:spcPts val="0"/>
              </a:spcBef>
              <a:spcAft>
                <a:spcPts val="0"/>
              </a:spcAft>
              <a:buNone/>
            </a:pPr>
            <a:r>
              <a:rPr b="1" i="0" lang="es-AR" sz="5400" u="none" cap="none" strike="noStrike">
                <a:solidFill>
                  <a:schemeClr val="accent1"/>
                </a:solidFill>
                <a:latin typeface="Calibri"/>
                <a:ea typeface="Calibri"/>
                <a:cs typeface="Calibri"/>
                <a:sym typeface="Calibri"/>
              </a:rPr>
              <a:t>Salas de 3</a:t>
            </a:r>
            <a:endParaRPr/>
          </a:p>
          <a:p>
            <a:pPr indent="0" lvl="0" marL="0" marR="0" rtl="0" algn="ctr">
              <a:spcBef>
                <a:spcPts val="0"/>
              </a:spcBef>
              <a:spcAft>
                <a:spcPts val="0"/>
              </a:spcAft>
              <a:buNone/>
            </a:pPr>
            <a:r>
              <a:rPr b="1" i="0" lang="es-AR" sz="5400" u="none" cap="none" strike="noStrike">
                <a:solidFill>
                  <a:schemeClr val="accent1"/>
                </a:solidFill>
                <a:latin typeface="Calibri"/>
                <a:ea typeface="Calibri"/>
                <a:cs typeface="Calibri"/>
                <a:sym typeface="Calibri"/>
              </a:rPr>
              <a:t>Ciclo Lectivo 2024</a:t>
            </a:r>
            <a:endParaRPr b="0" i="0" sz="5400" u="none" cap="none" strike="noStrike">
              <a:solidFill>
                <a:schemeClr val="accent1"/>
              </a:solidFill>
              <a:latin typeface="Calibri"/>
              <a:ea typeface="Calibri"/>
              <a:cs typeface="Calibri"/>
              <a:sym typeface="Calibri"/>
            </a:endParaRPr>
          </a:p>
        </p:txBody>
      </p:sp>
      <p:pic>
        <p:nvPicPr>
          <p:cNvPr id="86" name="Google Shape;86;p1"/>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87" name="Google Shape;87;p1"/>
          <p:cNvSpPr txBox="1"/>
          <p:nvPr/>
        </p:nvSpPr>
        <p:spPr>
          <a:xfrm>
            <a:off x="181168" y="5369722"/>
            <a:ext cx="92244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AR" sz="1800" u="none" cap="none" strike="noStrike">
                <a:solidFill>
                  <a:srgbClr val="FC5A69"/>
                </a:solidFill>
                <a:latin typeface="Calibri"/>
                <a:ea typeface="Calibri"/>
                <a:cs typeface="Calibri"/>
                <a:sym typeface="Calibri"/>
              </a:rPr>
              <a:t>(Al finalizar la presentación podrán realizar preguntas para que el equipo docente responda)</a:t>
            </a:r>
            <a:endParaRPr sz="1800">
              <a:solidFill>
                <a:schemeClr val="accent1"/>
              </a:solidFill>
              <a:latin typeface="Calibri"/>
              <a:ea typeface="Calibri"/>
              <a:cs typeface="Calibri"/>
              <a:sym typeface="Calibri"/>
            </a:endParaRPr>
          </a:p>
        </p:txBody>
      </p:sp>
      <p:sp>
        <p:nvSpPr>
          <p:cNvPr id="88" name="Google Shape;88;p1"/>
          <p:cNvSpPr/>
          <p:nvPr/>
        </p:nvSpPr>
        <p:spPr>
          <a:xfrm>
            <a:off x="1191908" y="1198144"/>
            <a:ext cx="676018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AR" sz="8000">
                <a:solidFill>
                  <a:srgbClr val="FC5A69"/>
                </a:solidFill>
                <a:latin typeface="Calibri"/>
                <a:ea typeface="Calibri"/>
                <a:cs typeface="Calibri"/>
                <a:sym typeface="Calibri"/>
              </a:rPr>
              <a:t>¡BIENVENIDOS!</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0"/>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63" name="Google Shape;163;p10"/>
          <p:cNvSpPr/>
          <p:nvPr/>
        </p:nvSpPr>
        <p:spPr>
          <a:xfrm>
            <a:off x="395536" y="908720"/>
            <a:ext cx="8352928"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rgbClr val="4F81BD"/>
                </a:solidFill>
                <a:latin typeface="Calibri"/>
                <a:ea typeface="Calibri"/>
                <a:cs typeface="Calibri"/>
                <a:sym typeface="Calibri"/>
              </a:rPr>
              <a:t>Medicación y certificado médico</a:t>
            </a:r>
            <a:r>
              <a:rPr b="1" lang="es-AR" sz="2800">
                <a:solidFill>
                  <a:srgbClr val="4F81BD"/>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E</a:t>
            </a:r>
            <a:r>
              <a:rPr lang="es-AR" sz="2000">
                <a:solidFill>
                  <a:srgbClr val="4F81BD"/>
                </a:solidFill>
                <a:latin typeface="Calibri"/>
                <a:ea typeface="Calibri"/>
                <a:cs typeface="Calibri"/>
                <a:sym typeface="Calibri"/>
              </a:rPr>
              <a:t>l personal docente no está autorizado a dar ninguna  medicación.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s-AR" sz="2000">
                <a:solidFill>
                  <a:srgbClr val="4F81BD"/>
                </a:solidFill>
                <a:latin typeface="Calibri"/>
                <a:ea typeface="Calibri"/>
                <a:cs typeface="Calibri"/>
                <a:sym typeface="Calibri"/>
              </a:rPr>
              <a:t>En caso de enfermedad los niños NO DEBEN ASISTIR A CLASES y deberán dar aviso al jardín. Al regreso tendrán que presentar el certificado médico de alta correspondiente. </a:t>
            </a:r>
            <a:br>
              <a:rPr lang="es-AR" sz="2400">
                <a:solidFill>
                  <a:srgbClr val="000000"/>
                </a:solidFill>
                <a:latin typeface="Calibri"/>
                <a:ea typeface="Calibri"/>
                <a:cs typeface="Calibri"/>
                <a:sym typeface="Calibri"/>
              </a:rPr>
            </a:br>
            <a:br>
              <a:rPr lang="es-AR"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164" name="Google Shape;164;p10"/>
          <p:cNvSpPr/>
          <p:nvPr/>
        </p:nvSpPr>
        <p:spPr>
          <a:xfrm>
            <a:off x="494776" y="3056832"/>
            <a:ext cx="8253688"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400" u="sng">
                <a:solidFill>
                  <a:srgbClr val="4F81BD"/>
                </a:solidFill>
                <a:latin typeface="Calibri"/>
                <a:ea typeface="Calibri"/>
                <a:cs typeface="Calibri"/>
                <a:sym typeface="Calibri"/>
              </a:rPr>
              <a:t>Horario completo:</a:t>
            </a:r>
            <a:r>
              <a:rPr b="1" lang="es-AR" sz="2400">
                <a:solidFill>
                  <a:srgbClr val="4F81BD"/>
                </a:solidFill>
                <a:latin typeface="Calibri"/>
                <a:ea typeface="Calibri"/>
                <a:cs typeface="Calibri"/>
                <a:sym typeface="Calibri"/>
              </a:rPr>
              <a:t> </a:t>
            </a:r>
            <a:r>
              <a:rPr lang="es-AR" sz="2400">
                <a:solidFill>
                  <a:srgbClr val="4F81BD"/>
                </a:solidFill>
                <a:latin typeface="Calibri"/>
                <a:ea typeface="Calibri"/>
                <a:cs typeface="Calibri"/>
                <a:sym typeface="Calibri"/>
              </a:rPr>
              <a:t>respetar el horario de ingreso y egreso de los niños. </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es-AR" sz="2400">
                <a:solidFill>
                  <a:srgbClr val="538CD5"/>
                </a:solidFill>
                <a:latin typeface="Calibri"/>
                <a:ea typeface="Calibri"/>
                <a:cs typeface="Calibri"/>
                <a:sym typeface="Calibri"/>
              </a:rPr>
              <a:t>TURNO MAÑANA: 8:50 a 12:10 </a:t>
            </a:r>
            <a:endParaRPr sz="2000">
              <a:solidFill>
                <a:srgbClr val="538CD5"/>
              </a:solidFill>
              <a:latin typeface="Calibri"/>
              <a:ea typeface="Calibri"/>
              <a:cs typeface="Calibri"/>
              <a:sym typeface="Calibri"/>
            </a:endParaRPr>
          </a:p>
          <a:p>
            <a:pPr indent="0" lvl="0" marL="0" marR="0" rtl="0" algn="ctr">
              <a:spcBef>
                <a:spcPts val="0"/>
              </a:spcBef>
              <a:spcAft>
                <a:spcPts val="0"/>
              </a:spcAft>
              <a:buNone/>
            </a:pPr>
            <a:r>
              <a:rPr lang="es-AR" sz="2400">
                <a:solidFill>
                  <a:srgbClr val="538CD5"/>
                </a:solidFill>
                <a:latin typeface="Calibri"/>
                <a:ea typeface="Calibri"/>
                <a:cs typeface="Calibri"/>
                <a:sym typeface="Calibri"/>
              </a:rPr>
              <a:t>TURNO TARDE: 13:50 a 17:10</a:t>
            </a:r>
            <a:endParaRPr sz="2000">
              <a:solidFill>
                <a:srgbClr val="538CD5"/>
              </a:solidFill>
              <a:latin typeface="Calibri"/>
              <a:ea typeface="Calibri"/>
              <a:cs typeface="Calibri"/>
              <a:sym typeface="Calibri"/>
            </a:endParaRPr>
          </a:p>
          <a:p>
            <a:pPr indent="0" lvl="0" marL="0" marR="0" rtl="0" algn="l">
              <a:spcBef>
                <a:spcPts val="0"/>
              </a:spcBef>
              <a:spcAft>
                <a:spcPts val="0"/>
              </a:spcAft>
              <a:buNone/>
            </a:pPr>
            <a:br>
              <a:rPr lang="es-AR" sz="2000">
                <a:solidFill>
                  <a:schemeClr val="dk1"/>
                </a:solidFill>
                <a:latin typeface="Calibri"/>
                <a:ea typeface="Calibri"/>
                <a:cs typeface="Calibri"/>
                <a:sym typeface="Calibri"/>
              </a:rPr>
            </a:br>
            <a:r>
              <a:rPr b="1" lang="es-AR" sz="2400" u="sng">
                <a:solidFill>
                  <a:srgbClr val="4F81BD"/>
                </a:solidFill>
                <a:latin typeface="Calibri"/>
                <a:ea typeface="Calibri"/>
                <a:cs typeface="Calibri"/>
                <a:sym typeface="Calibri"/>
              </a:rPr>
              <a:t>Materias especiales</a:t>
            </a:r>
            <a:r>
              <a:rPr lang="es-AR" sz="2400">
                <a:solidFill>
                  <a:srgbClr val="4F81BD"/>
                </a:solidFill>
                <a:latin typeface="Calibri"/>
                <a:ea typeface="Calibri"/>
                <a:cs typeface="Calibri"/>
                <a:sym typeface="Calibri"/>
              </a:rPr>
              <a:t>: </a:t>
            </a:r>
            <a:r>
              <a:rPr lang="es-AR" sz="2000">
                <a:solidFill>
                  <a:srgbClr val="538CD5"/>
                </a:solidFill>
                <a:latin typeface="Calibri"/>
                <a:ea typeface="Calibri"/>
                <a:cs typeface="Calibri"/>
                <a:sym typeface="Calibri"/>
              </a:rPr>
              <a:t>los alumnos tendrán Educación Física con la Prof. Florencia Aurispa, Música con la Prof. Luz Cordeiro y Ed. Religiosa con la docente de sala. Se les informará por notas los días de las mismas.</a:t>
            </a:r>
            <a:br>
              <a:rPr lang="es-AR"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1"/>
          <p:cNvPicPr preferRelativeResize="0"/>
          <p:nvPr/>
        </p:nvPicPr>
        <p:blipFill rotWithShape="1">
          <a:blip r:embed="rId3">
            <a:alphaModFix/>
          </a:blip>
          <a:srcRect b="519" l="11591" r="6270" t="-519"/>
          <a:stretch/>
        </p:blipFill>
        <p:spPr>
          <a:xfrm>
            <a:off x="-1" y="-138212"/>
            <a:ext cx="9144000" cy="2672711"/>
          </a:xfrm>
          <a:prstGeom prst="rect">
            <a:avLst/>
          </a:prstGeom>
          <a:noFill/>
          <a:ln>
            <a:noFill/>
          </a:ln>
        </p:spPr>
      </p:pic>
      <p:pic>
        <p:nvPicPr>
          <p:cNvPr id="170" name="Google Shape;170;p11"/>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71" name="Google Shape;171;p11"/>
          <p:cNvSpPr/>
          <p:nvPr/>
        </p:nvSpPr>
        <p:spPr>
          <a:xfrm>
            <a:off x="467543" y="1225439"/>
            <a:ext cx="8414179" cy="44935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2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2200" u="sng">
                <a:solidFill>
                  <a:schemeClr val="accent1"/>
                </a:solidFill>
                <a:latin typeface="Calibri"/>
                <a:ea typeface="Calibri"/>
                <a:cs typeface="Calibri"/>
                <a:sym typeface="Calibri"/>
              </a:rPr>
              <a:t>“CONOCEMOS NUESTRO JARDÍN”:</a:t>
            </a:r>
            <a:r>
              <a:rPr lang="es-AR" sz="2200">
                <a:solidFill>
                  <a:schemeClr val="accent1"/>
                </a:solidFill>
                <a:latin typeface="Calibri"/>
                <a:ea typeface="Calibri"/>
                <a:cs typeface="Calibri"/>
                <a:sym typeface="Calibri"/>
              </a:rPr>
              <a:t> </a:t>
            </a:r>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Este año cada niño </a:t>
            </a:r>
            <a:r>
              <a:rPr lang="es-AR" sz="2000">
                <a:solidFill>
                  <a:srgbClr val="4F81BD"/>
                </a:solidFill>
                <a:latin typeface="Calibri"/>
                <a:ea typeface="Calibri"/>
                <a:cs typeface="Calibri"/>
                <a:sym typeface="Calibri"/>
              </a:rPr>
              <a:t>asistirá a </a:t>
            </a:r>
            <a:r>
              <a:rPr lang="es-AR" sz="2000">
                <a:solidFill>
                  <a:srgbClr val="4F81BD"/>
                </a:solidFill>
                <a:latin typeface="Calibri"/>
                <a:ea typeface="Calibri"/>
                <a:cs typeface="Calibri"/>
                <a:sym typeface="Calibri"/>
              </a:rPr>
              <a:t>una actividad  con el fin de conocer a la docente, la sala y el jardín, los días jueves 22 o viernes 23. El grupo total de alumnos se dividirá en 2, y a cada uno le corresponderá un día y horario.</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000">
                <a:solidFill>
                  <a:schemeClr val="dk1"/>
                </a:solidFill>
                <a:latin typeface="Calibri"/>
                <a:ea typeface="Calibri"/>
                <a:cs typeface="Calibri"/>
                <a:sym typeface="Calibri"/>
              </a:rPr>
            </a:br>
            <a:r>
              <a:rPr b="1" i="1" lang="es-AR" sz="2000" u="sng">
                <a:solidFill>
                  <a:srgbClr val="4F81BD"/>
                </a:solidFill>
                <a:latin typeface="Calibri"/>
                <a:ea typeface="Calibri"/>
                <a:cs typeface="Calibri"/>
                <a:sym typeface="Calibri"/>
              </a:rPr>
              <a:t>Ese día los niños deberán asistir acompañados de UN ADULTO y la jornada tendrá una duración de una hora aproximadamente. </a:t>
            </a:r>
            <a:endParaRPr b="1" i="1" sz="2000" u="sng">
              <a:solidFill>
                <a:srgbClr val="4F81BD"/>
              </a:solidFill>
              <a:latin typeface="Calibri"/>
              <a:ea typeface="Calibri"/>
              <a:cs typeface="Calibri"/>
              <a:sym typeface="Calibri"/>
            </a:endParaRPr>
          </a:p>
          <a:p>
            <a:pPr indent="0" lvl="0" marL="0" marR="0" rtl="0" algn="ctr">
              <a:spcBef>
                <a:spcPts val="0"/>
              </a:spcBef>
              <a:spcAft>
                <a:spcPts val="0"/>
              </a:spcAft>
              <a:buNone/>
            </a:pPr>
            <a:r>
              <a:rPr b="1" i="1" lang="es-AR" sz="2000" u="sng">
                <a:solidFill>
                  <a:srgbClr val="4F81BD"/>
                </a:solidFill>
                <a:latin typeface="Calibri"/>
                <a:ea typeface="Calibri"/>
                <a:cs typeface="Calibri"/>
                <a:sym typeface="Calibri"/>
              </a:rPr>
              <a:t>Asisten sin mochila y con el uniforme</a:t>
            </a:r>
            <a:endParaRPr b="1" i="1" sz="2000" u="sng">
              <a:solidFill>
                <a:srgbClr val="4F81BD"/>
              </a:solidFill>
              <a:latin typeface="Calibri"/>
              <a:ea typeface="Calibri"/>
              <a:cs typeface="Calibri"/>
              <a:sym typeface="Calibri"/>
            </a:endParaRPr>
          </a:p>
          <a:p>
            <a:pPr indent="0" lvl="0" marL="0" marR="0" rtl="0" algn="ctr">
              <a:spcBef>
                <a:spcPts val="0"/>
              </a:spcBef>
              <a:spcAft>
                <a:spcPts val="0"/>
              </a:spcAft>
              <a:buNone/>
            </a:pPr>
            <a:br>
              <a:rPr lang="es-AR" sz="2000">
                <a:solidFill>
                  <a:schemeClr val="dk1"/>
                </a:solidFill>
                <a:latin typeface="Calibri"/>
                <a:ea typeface="Calibri"/>
                <a:cs typeface="Calibri"/>
                <a:sym typeface="Calibri"/>
              </a:rPr>
            </a:br>
            <a:r>
              <a:rPr lang="es-AR" sz="2000">
                <a:solidFill>
                  <a:srgbClr val="4F81BD"/>
                </a:solidFill>
                <a:latin typeface="Calibri"/>
                <a:ea typeface="Calibri"/>
                <a:cs typeface="Calibri"/>
                <a:sym typeface="Calibri"/>
              </a:rPr>
              <a:t>Hoy, al finalizar la reunión, les entregaremos un papel con los datos y fechas importantes para que tengan en cuenta.</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br>
              <a:rPr lang="es-AR" sz="2000">
                <a:solidFill>
                  <a:schemeClr val="dk1"/>
                </a:solidFill>
                <a:latin typeface="Calibri"/>
                <a:ea typeface="Calibri"/>
                <a:cs typeface="Calibri"/>
                <a:sym typeface="Calibri"/>
              </a:rPr>
            </a:br>
            <a:r>
              <a:rPr lang="es-AR" sz="2000">
                <a:solidFill>
                  <a:srgbClr val="4F81BD"/>
                </a:solidFill>
                <a:latin typeface="Calibri"/>
                <a:ea typeface="Calibri"/>
                <a:cs typeface="Calibri"/>
                <a:sym typeface="Calibri"/>
              </a:rPr>
              <a:t>A continuación les brindaremos los días que deberá asistir cada alumno</a:t>
            </a:r>
            <a:r>
              <a:rPr lang="es-AR" sz="2200">
                <a:solidFill>
                  <a:srgbClr val="4F81BD"/>
                </a:solidFill>
                <a:latin typeface="Calibri"/>
                <a:ea typeface="Calibri"/>
                <a:cs typeface="Calibri"/>
                <a:sym typeface="Calibri"/>
              </a:rPr>
              <a:t>.</a:t>
            </a:r>
            <a:br>
              <a:rPr lang="es-AR"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2"/>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77" name="Google Shape;177;p12"/>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78" name="Google Shape;178;p12"/>
          <p:cNvSpPr/>
          <p:nvPr/>
        </p:nvSpPr>
        <p:spPr>
          <a:xfrm>
            <a:off x="708275" y="2088025"/>
            <a:ext cx="3450600" cy="41388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PRIMER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JUEVES 22  a las 9 HS</a:t>
            </a:r>
            <a:endParaRPr/>
          </a:p>
          <a:p>
            <a:pPr indent="0" lvl="0" marL="0" marR="0" rtl="0" algn="ctr">
              <a:spcBef>
                <a:spcPts val="0"/>
              </a:spcBef>
              <a:spcAft>
                <a:spcPts val="0"/>
              </a:spcAft>
              <a:buNone/>
            </a:pPr>
            <a:r>
              <a:t/>
            </a:r>
            <a:endParaRPr b="1" sz="1500" u="sng">
              <a:solidFill>
                <a:schemeClr val="accent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ACEVEDO, Pilar Sofía</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ARGOTA MONGES, Guadalupe</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ARMANDO, Mateo</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BARRENECHEA PARRAVICINI, Joaquín</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BARRIONUEVO LIBRA DE LOS RIOS, Zara Cruz</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CASTILLO, Benicio</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CORREA SERVIDIO, Septiembre</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DI NOTO, Lismery Delfina</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ELHALL MANUALI, Lupe</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GARCIA LEDESMA, Roma</a:t>
            </a:r>
            <a:endParaRPr b="1"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GERES BARRERA, Albertina</a:t>
            </a:r>
            <a:endParaRPr b="1" sz="1500">
              <a:solidFill>
                <a:schemeClr val="dk1"/>
              </a:solidFill>
              <a:latin typeface="Calibri"/>
              <a:ea typeface="Calibri"/>
              <a:cs typeface="Calibri"/>
              <a:sym typeface="Calibri"/>
            </a:endParaRPr>
          </a:p>
          <a:p>
            <a:pPr indent="0" lvl="0" marL="0" marR="0" rtl="0" algn="ctr">
              <a:spcBef>
                <a:spcPts val="1000"/>
              </a:spcBef>
              <a:spcAft>
                <a:spcPts val="0"/>
              </a:spcAft>
              <a:buNone/>
            </a:pPr>
            <a:r>
              <a:t/>
            </a:r>
            <a:endParaRPr sz="1800">
              <a:solidFill>
                <a:schemeClr val="accent1"/>
              </a:solidFill>
              <a:latin typeface="Calibri"/>
              <a:ea typeface="Calibri"/>
              <a:cs typeface="Calibri"/>
              <a:sym typeface="Calibri"/>
            </a:endParaRPr>
          </a:p>
        </p:txBody>
      </p:sp>
      <p:sp>
        <p:nvSpPr>
          <p:cNvPr id="179" name="Google Shape;179;p12"/>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“CONOCEMOS NUESTRO JARDÍN”:</a:t>
            </a:r>
            <a:r>
              <a:rPr lang="es-AR" sz="2800">
                <a:solidFill>
                  <a:schemeClr val="accent1"/>
                </a:solidFill>
                <a:latin typeface="Calibri"/>
                <a:ea typeface="Calibri"/>
                <a:cs typeface="Calibri"/>
                <a:sym typeface="Calibri"/>
              </a:rPr>
              <a:t> </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«A» SEÑO NATI</a:t>
            </a:r>
            <a:endParaRPr/>
          </a:p>
        </p:txBody>
      </p:sp>
      <p:sp>
        <p:nvSpPr>
          <p:cNvPr id="180" name="Google Shape;180;p12"/>
          <p:cNvSpPr/>
          <p:nvPr/>
        </p:nvSpPr>
        <p:spPr>
          <a:xfrm>
            <a:off x="4926125" y="2087900"/>
            <a:ext cx="3450600" cy="41388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SEGUNDO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VIERNES 23  a las 9 HS</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GOMEZ BRUNA, Valentín</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LOPEZ BARAZZOTTO, Amelia</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PAGLIA, Santino</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PALAZON MENA, Manuela</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PANSA IVALDI, Octavio</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PARRAVICINI SILVESTRO, Pía</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PIZARRO LAVILLA, Fausto</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RECALDE PEREYRA, María Faustina</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ROSSETTI, Gerónimo</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SCHIAROLI, Emma</a:t>
            </a:r>
            <a:endParaRPr b="1"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b="1" lang="es-AR" sz="1500">
                <a:solidFill>
                  <a:schemeClr val="dk1"/>
                </a:solidFill>
                <a:latin typeface="Calibri"/>
                <a:ea typeface="Calibri"/>
                <a:cs typeface="Calibri"/>
                <a:sym typeface="Calibri"/>
              </a:rPr>
              <a:t>VAZQUEZ, Alejo Faustino</a:t>
            </a:r>
            <a:endParaRPr b="1" sz="1500">
              <a:solidFill>
                <a:schemeClr val="dk1"/>
              </a:solidFill>
              <a:latin typeface="Calibri"/>
              <a:ea typeface="Calibri"/>
              <a:cs typeface="Calibri"/>
              <a:sym typeface="Calibri"/>
            </a:endParaRPr>
          </a:p>
          <a:p>
            <a:pPr indent="0" lvl="0" marL="0" marR="0" rtl="0" algn="ctr">
              <a:spcBef>
                <a:spcPts val="1000"/>
              </a:spcBef>
              <a:spcAft>
                <a:spcPts val="0"/>
              </a:spcAft>
              <a:buNone/>
            </a:pPr>
            <a:r>
              <a:t/>
            </a:r>
            <a:endParaRPr sz="1800">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3"/>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86" name="Google Shape;186;p13"/>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87" name="Google Shape;187;p13"/>
          <p:cNvSpPr/>
          <p:nvPr/>
        </p:nvSpPr>
        <p:spPr>
          <a:xfrm>
            <a:off x="708275" y="2194412"/>
            <a:ext cx="3450600" cy="40323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PRIMER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JUEVES 22  a las 14HS</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Boretto, Justina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Botasso, Facundo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Cisterna, Catalina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Grebe León, Ignacio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Colque, Catalina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Lobo Cabrera, Justino Matias</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Escudero Colqui, Maria Cruz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Lorenzo Villagra, Valentino Tomas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Filippo Ocaño, Valentina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Ludueña, Faustino </a:t>
            </a:r>
            <a:r>
              <a:rPr b="1" lang="es-AR" sz="1700">
                <a:latin typeface="Calibri"/>
                <a:ea typeface="Calibri"/>
                <a:cs typeface="Calibri"/>
                <a:sym typeface="Calibri"/>
              </a:rPr>
              <a:t>Valentín</a:t>
            </a:r>
            <a:endParaRPr b="1" sz="1700">
              <a:latin typeface="Calibri"/>
              <a:ea typeface="Calibri"/>
              <a:cs typeface="Calibri"/>
              <a:sym typeface="Calibri"/>
            </a:endParaRPr>
          </a:p>
        </p:txBody>
      </p:sp>
      <p:sp>
        <p:nvSpPr>
          <p:cNvPr id="188" name="Google Shape;188;p13"/>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“CONOCEMOS NUESTRO JARDÍN”:</a:t>
            </a:r>
            <a:r>
              <a:rPr lang="es-AR" sz="2800">
                <a:solidFill>
                  <a:schemeClr val="accent1"/>
                </a:solidFill>
                <a:latin typeface="Calibri"/>
                <a:ea typeface="Calibri"/>
                <a:cs typeface="Calibri"/>
                <a:sym typeface="Calibri"/>
              </a:rPr>
              <a:t> </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«B» SEÑO NADIA</a:t>
            </a:r>
            <a:endParaRPr b="1" sz="2800" u="sng">
              <a:solidFill>
                <a:schemeClr val="accent1"/>
              </a:solidFill>
              <a:latin typeface="Calibri"/>
              <a:ea typeface="Calibri"/>
              <a:cs typeface="Calibri"/>
              <a:sym typeface="Calibri"/>
            </a:endParaRPr>
          </a:p>
        </p:txBody>
      </p:sp>
      <p:sp>
        <p:nvSpPr>
          <p:cNvPr id="189" name="Google Shape;189;p13"/>
          <p:cNvSpPr/>
          <p:nvPr/>
        </p:nvSpPr>
        <p:spPr>
          <a:xfrm>
            <a:off x="4926137" y="2194412"/>
            <a:ext cx="3450600" cy="40323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SEGUNDO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VIERNES 23  a las 14HS</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Fradeja, Pía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Hernandez Beurco, Pilar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Lazzaro Boll, Delfina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Macerata García, Tiziano</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Ponce de León, Francisco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Puertas, Benjamín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Raspa, Antonella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Sanchez Grosso, Juan Cruz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Sandes Alonso, Bautista </a:t>
            </a:r>
            <a:endParaRPr b="1" sz="1700">
              <a:latin typeface="Calibri"/>
              <a:ea typeface="Calibri"/>
              <a:cs typeface="Calibri"/>
              <a:sym typeface="Calibri"/>
            </a:endParaRPr>
          </a:p>
          <a:p>
            <a:pPr indent="-336550" lvl="0" marL="457200" marR="0" rtl="0" algn="l">
              <a:spcBef>
                <a:spcPts val="0"/>
              </a:spcBef>
              <a:spcAft>
                <a:spcPts val="0"/>
              </a:spcAft>
              <a:buSzPts val="1700"/>
              <a:buFont typeface="Calibri"/>
              <a:buChar char="●"/>
            </a:pPr>
            <a:r>
              <a:rPr b="1" lang="es-AR" sz="1700">
                <a:latin typeface="Calibri"/>
                <a:ea typeface="Calibri"/>
                <a:cs typeface="Calibri"/>
                <a:sym typeface="Calibri"/>
              </a:rPr>
              <a:t>Soto, Antonia Inés</a:t>
            </a:r>
            <a:endParaRPr b="1" sz="1700">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b="520" l="11589" r="6275" t="-520"/>
          <a:stretch/>
        </p:blipFill>
        <p:spPr>
          <a:xfrm>
            <a:off x="0" y="-138211"/>
            <a:ext cx="9144000" cy="2672711"/>
          </a:xfrm>
          <a:prstGeom prst="rect">
            <a:avLst/>
          </a:prstGeom>
          <a:noFill/>
          <a:ln>
            <a:noFill/>
          </a:ln>
        </p:spPr>
      </p:pic>
      <p:pic>
        <p:nvPicPr>
          <p:cNvPr id="195" name="Google Shape;195;p14"/>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96" name="Google Shape;196;p14"/>
          <p:cNvSpPr/>
          <p:nvPr/>
        </p:nvSpPr>
        <p:spPr>
          <a:xfrm>
            <a:off x="708275" y="2194412"/>
            <a:ext cx="3450486" cy="403244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PRIMER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JUEVES 22  a las 14 HS</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ABRIL, Olivia</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ALVAREZ, Lautaro</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BUZZETTI, Tomás</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CAMBIAGNO, Martina</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DAUS ARABIA, Mateo Esteban</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DONADILLE, Juan Ignacio</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FARRES MALDONADO, Renata</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FERNANDEZ DEZA, Bautista</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GRAMAJO, Isabella Emilia</a:t>
            </a:r>
            <a:endParaRPr b="1" sz="1700">
              <a:solidFill>
                <a:schemeClr val="dk1"/>
              </a:solidFill>
              <a:latin typeface="Calibri"/>
              <a:ea typeface="Calibri"/>
              <a:cs typeface="Calibri"/>
              <a:sym typeface="Calibri"/>
            </a:endParaRPr>
          </a:p>
          <a:p>
            <a:pPr indent="-279400" lvl="0" marL="285750" marR="0" rtl="0" algn="l">
              <a:lnSpc>
                <a:spcPct val="107000"/>
              </a:lnSpc>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KEDIKIAN, Delfina</a:t>
            </a:r>
            <a:endParaRPr b="1" sz="1700">
              <a:solidFill>
                <a:schemeClr val="dk1"/>
              </a:solidFill>
              <a:latin typeface="Calibri"/>
              <a:ea typeface="Calibri"/>
              <a:cs typeface="Calibri"/>
              <a:sym typeface="Calibri"/>
            </a:endParaRPr>
          </a:p>
        </p:txBody>
      </p:sp>
      <p:sp>
        <p:nvSpPr>
          <p:cNvPr id="197" name="Google Shape;197;p14"/>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“CONOCEMOS NUESTRO JARDÍN”:</a:t>
            </a:r>
            <a:r>
              <a:rPr lang="es-AR" sz="2800">
                <a:solidFill>
                  <a:schemeClr val="accent1"/>
                </a:solidFill>
                <a:latin typeface="Calibri"/>
                <a:ea typeface="Calibri"/>
                <a:cs typeface="Calibri"/>
                <a:sym typeface="Calibri"/>
              </a:rPr>
              <a:t> </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«C» SEÑO ANTO</a:t>
            </a:r>
            <a:endParaRPr b="1" sz="2800" u="sng">
              <a:solidFill>
                <a:schemeClr val="accent1"/>
              </a:solidFill>
              <a:latin typeface="Calibri"/>
              <a:ea typeface="Calibri"/>
              <a:cs typeface="Calibri"/>
              <a:sym typeface="Calibri"/>
            </a:endParaRPr>
          </a:p>
        </p:txBody>
      </p:sp>
      <p:sp>
        <p:nvSpPr>
          <p:cNvPr id="198" name="Google Shape;198;p14"/>
          <p:cNvSpPr/>
          <p:nvPr/>
        </p:nvSpPr>
        <p:spPr>
          <a:xfrm>
            <a:off x="4926137" y="2194412"/>
            <a:ext cx="3450600" cy="40323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SEGUNDO GRUPO DE AMBIENTACIÓN</a:t>
            </a:r>
            <a:endParaRPr b="1" sz="16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600" u="sng">
                <a:solidFill>
                  <a:schemeClr val="accent1"/>
                </a:solidFill>
                <a:latin typeface="Calibri"/>
                <a:ea typeface="Calibri"/>
                <a:cs typeface="Calibri"/>
                <a:sym typeface="Calibri"/>
              </a:rPr>
              <a:t>ASISTE EL DÍA VIERNES 23  a las 14 HS</a:t>
            </a:r>
            <a:endParaRPr/>
          </a:p>
          <a:p>
            <a:pPr indent="-171450" lvl="0" marL="285750" marR="0" rtl="0" algn="ctr">
              <a:spcBef>
                <a:spcPts val="0"/>
              </a:spcBef>
              <a:spcAft>
                <a:spcPts val="0"/>
              </a:spcAft>
              <a:buClr>
                <a:schemeClr val="dk1"/>
              </a:buClr>
              <a:buSzPts val="1800"/>
              <a:buFont typeface="Arial"/>
              <a:buNone/>
            </a:pPr>
            <a:r>
              <a:t/>
            </a:r>
            <a:endParaRPr b="1" sz="1800" u="sng">
              <a:solidFill>
                <a:schemeClr val="accent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LADU, Jazmín</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LEZCANO RAMOS, Francisco</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LOBO CARAUNE, Felipe Alejo</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MIRABELLA, Octavio</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RODRIGUEZ PRADO, Alegra</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ROMERO, Bruno Federico</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SÁNCHEZ</a:t>
            </a:r>
            <a:r>
              <a:rPr b="1" lang="es-AR" sz="1700">
                <a:solidFill>
                  <a:schemeClr val="dk1"/>
                </a:solidFill>
                <a:latin typeface="Calibri"/>
                <a:ea typeface="Calibri"/>
                <a:cs typeface="Calibri"/>
                <a:sym typeface="Calibri"/>
              </a:rPr>
              <a:t> GUDIÑO, Josefina</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SOTO GALEANO, María azul</a:t>
            </a:r>
            <a:endParaRPr b="1" sz="1700">
              <a:solidFill>
                <a:schemeClr val="dk1"/>
              </a:solidFill>
              <a:latin typeface="Calibri"/>
              <a:ea typeface="Calibri"/>
              <a:cs typeface="Calibri"/>
              <a:sym typeface="Calibri"/>
            </a:endParaRPr>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TOSELLI, Juan Pablo</a:t>
            </a:r>
            <a:endParaRPr b="1" sz="1700"/>
          </a:p>
          <a:p>
            <a:pPr indent="-279400" lvl="0" marL="285750" marR="0" rtl="0" algn="l">
              <a:spcBef>
                <a:spcPts val="0"/>
              </a:spcBef>
              <a:spcAft>
                <a:spcPts val="0"/>
              </a:spcAft>
              <a:buClr>
                <a:schemeClr val="dk1"/>
              </a:buClr>
              <a:buSzPts val="1700"/>
              <a:buChar char="•"/>
            </a:pPr>
            <a:r>
              <a:rPr b="1" lang="es-AR" sz="1700">
                <a:solidFill>
                  <a:schemeClr val="dk1"/>
                </a:solidFill>
                <a:latin typeface="Calibri"/>
                <a:ea typeface="Calibri"/>
                <a:cs typeface="Calibri"/>
                <a:sym typeface="Calibri"/>
              </a:rPr>
              <a:t>YORIO, Pietro Alessio</a:t>
            </a:r>
            <a:endParaRPr b="1" sz="17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5"/>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204" name="Google Shape;204;p15"/>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05" name="Google Shape;205;p15"/>
          <p:cNvSpPr/>
          <p:nvPr/>
        </p:nvSpPr>
        <p:spPr>
          <a:xfrm>
            <a:off x="394679" y="615075"/>
            <a:ext cx="8352928" cy="566308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200" u="sng">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2000" u="sng">
                <a:solidFill>
                  <a:schemeClr val="accent1"/>
                </a:solidFill>
                <a:latin typeface="Calibri"/>
                <a:ea typeface="Calibri"/>
                <a:cs typeface="Calibri"/>
                <a:sym typeface="Calibri"/>
              </a:rPr>
              <a:t>PERÍODO DE AMBIENTACIÓN</a:t>
            </a:r>
            <a:endParaRPr/>
          </a:p>
          <a:p>
            <a:pPr indent="0" lvl="0" marL="0" marR="0" rtl="0" algn="ctr">
              <a:spcBef>
                <a:spcPts val="0"/>
              </a:spcBef>
              <a:spcAft>
                <a:spcPts val="0"/>
              </a:spcAft>
              <a:buNone/>
            </a:pPr>
            <a:r>
              <a:rPr lang="es-AR" sz="2400">
                <a:solidFill>
                  <a:schemeClr val="accent1"/>
                </a:solidFill>
                <a:latin typeface="Calibri"/>
                <a:ea typeface="Calibri"/>
                <a:cs typeface="Calibri"/>
                <a:sym typeface="Calibri"/>
              </a:rPr>
              <a:t>Los niños ingresarán al jardín por grupos y en horario reducido. </a:t>
            </a:r>
            <a:endParaRPr/>
          </a:p>
          <a:p>
            <a:pPr indent="0" lvl="0" marL="0" marR="0" rtl="0" algn="ctr">
              <a:spcBef>
                <a:spcPts val="0"/>
              </a:spcBef>
              <a:spcAft>
                <a:spcPts val="0"/>
              </a:spcAft>
              <a:buNone/>
            </a:pPr>
            <a:r>
              <a:rPr lang="es-AR" sz="2400">
                <a:solidFill>
                  <a:srgbClr val="FF0000"/>
                </a:solidFill>
                <a:latin typeface="Calibri"/>
                <a:ea typeface="Calibri"/>
                <a:cs typeface="Calibri"/>
                <a:sym typeface="Calibri"/>
              </a:rPr>
              <a:t>Turno mañana de 9:00hs a 10:30hs.</a:t>
            </a:r>
            <a:endParaRPr sz="24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2400">
                <a:solidFill>
                  <a:srgbClr val="FF0000"/>
                </a:solidFill>
                <a:latin typeface="Calibri"/>
                <a:ea typeface="Calibri"/>
                <a:cs typeface="Calibri"/>
                <a:sym typeface="Calibri"/>
              </a:rPr>
              <a:t>Turno tarde de 14:00hs a 15:30hs.</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(el día 26/02 sólo asisten al jardín los alumnos de sala de 5)</a:t>
            </a:r>
            <a:endParaRPr/>
          </a:p>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2400">
                <a:solidFill>
                  <a:schemeClr val="accent1"/>
                </a:solidFill>
                <a:latin typeface="Calibri"/>
                <a:ea typeface="Calibri"/>
                <a:cs typeface="Calibri"/>
                <a:sym typeface="Calibri"/>
              </a:rPr>
              <a:t>El GRUPO 1 asistirá al jardín a partir del día 27/02,</a:t>
            </a:r>
            <a:endParaRPr/>
          </a:p>
          <a:p>
            <a:pPr indent="0" lvl="0" marL="0" marR="0" rtl="0" algn="ctr">
              <a:spcBef>
                <a:spcPts val="0"/>
              </a:spcBef>
              <a:spcAft>
                <a:spcPts val="0"/>
              </a:spcAft>
              <a:buNone/>
            </a:pPr>
            <a:r>
              <a:rPr lang="es-AR" sz="2400">
                <a:solidFill>
                  <a:schemeClr val="accent1"/>
                </a:solidFill>
                <a:latin typeface="Calibri"/>
                <a:ea typeface="Calibri"/>
                <a:cs typeface="Calibri"/>
                <a:sym typeface="Calibri"/>
              </a:rPr>
              <a:t>El GRUPO 2 se incorpora al grupo 1 el día 4/03</a:t>
            </a:r>
            <a:endParaRPr sz="24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2400">
                <a:solidFill>
                  <a:schemeClr val="accent1"/>
                </a:solidFill>
                <a:latin typeface="Calibri"/>
                <a:ea typeface="Calibri"/>
                <a:cs typeface="Calibri"/>
                <a:sym typeface="Calibri"/>
              </a:rPr>
              <a:t>El GRUPO 3 se incorpora al grupo 1 y 2 el día 7/03.</a:t>
            </a:r>
            <a:endParaRPr/>
          </a:p>
          <a:p>
            <a:pPr indent="0" lvl="0" marL="0" marR="0" rtl="0" algn="ctr">
              <a:spcBef>
                <a:spcPts val="0"/>
              </a:spcBef>
              <a:spcAft>
                <a:spcPts val="0"/>
              </a:spcAft>
              <a:buNone/>
            </a:pPr>
            <a:r>
              <a:t/>
            </a:r>
            <a:endParaRPr sz="24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2400">
                <a:solidFill>
                  <a:schemeClr val="accent1"/>
                </a:solidFill>
                <a:latin typeface="Calibri"/>
                <a:ea typeface="Calibri"/>
                <a:cs typeface="Calibri"/>
                <a:sym typeface="Calibri"/>
              </a:rPr>
              <a:t>A partir del día lunes 11/03 todos los niños asistirán en el horario completo.</a:t>
            </a:r>
            <a:endParaRPr/>
          </a:p>
          <a:p>
            <a:pPr indent="0" lvl="0" marL="0" marR="0" rtl="0" algn="ctr">
              <a:spcBef>
                <a:spcPts val="0"/>
              </a:spcBef>
              <a:spcAft>
                <a:spcPts val="0"/>
              </a:spcAft>
              <a:buNone/>
            </a:pPr>
            <a:r>
              <a:rPr lang="es-AR" sz="2400">
                <a:solidFill>
                  <a:srgbClr val="538CD5"/>
                </a:solidFill>
                <a:latin typeface="Calibri"/>
                <a:ea typeface="Calibri"/>
                <a:cs typeface="Calibri"/>
                <a:sym typeface="Calibri"/>
              </a:rPr>
              <a:t>TURNO MAÑANA: 8:50 a 12:10 </a:t>
            </a:r>
            <a:endParaRPr sz="2000">
              <a:solidFill>
                <a:srgbClr val="538CD5"/>
              </a:solidFill>
              <a:latin typeface="Calibri"/>
              <a:ea typeface="Calibri"/>
              <a:cs typeface="Calibri"/>
              <a:sym typeface="Calibri"/>
            </a:endParaRPr>
          </a:p>
          <a:p>
            <a:pPr indent="0" lvl="0" marL="0" marR="0" rtl="0" algn="ctr">
              <a:spcBef>
                <a:spcPts val="0"/>
              </a:spcBef>
              <a:spcAft>
                <a:spcPts val="0"/>
              </a:spcAft>
              <a:buNone/>
            </a:pPr>
            <a:r>
              <a:rPr lang="es-AR" sz="2400">
                <a:solidFill>
                  <a:srgbClr val="538CD5"/>
                </a:solidFill>
                <a:latin typeface="Calibri"/>
                <a:ea typeface="Calibri"/>
                <a:cs typeface="Calibri"/>
                <a:sym typeface="Calibri"/>
              </a:rPr>
              <a:t>TURNO TARDE: 13:50 a 17:10</a:t>
            </a:r>
            <a:endParaRPr sz="2000">
              <a:solidFill>
                <a:srgbClr val="538CD5"/>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6"/>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211" name="Google Shape;211;p16"/>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12" name="Google Shape;212;p16"/>
          <p:cNvSpPr/>
          <p:nvPr/>
        </p:nvSpPr>
        <p:spPr>
          <a:xfrm>
            <a:off x="611560" y="2132856"/>
            <a:ext cx="2448300" cy="40323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1 – 27/02</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ARMANDO, Mateo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CASTILLO, Benicio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CORREA SERVIDIO, Septiembre</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PALAZON MENA, Manuela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PANSA IVALDI, Octavio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PARRAVICINI SILVESTRO, Pía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PIZARRO LAVILLA, Fausto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RECALDE PEREYRA, María Faustina</a:t>
            </a:r>
            <a:endParaRPr b="1">
              <a:solidFill>
                <a:schemeClr val="dk1"/>
              </a:solidFill>
              <a:latin typeface="Calibri"/>
              <a:ea typeface="Calibri"/>
              <a:cs typeface="Calibri"/>
              <a:sym typeface="Calibri"/>
            </a:endParaRPr>
          </a:p>
          <a:p>
            <a:pPr indent="0" lvl="0" marL="0" marR="0" rtl="0" algn="ctr">
              <a:spcBef>
                <a:spcPts val="1000"/>
              </a:spcBef>
              <a:spcAft>
                <a:spcPts val="0"/>
              </a:spcAft>
              <a:buNone/>
            </a:pPr>
            <a:r>
              <a:t/>
            </a:r>
            <a:endParaRPr b="1" sz="1800" u="sng">
              <a:solidFill>
                <a:schemeClr val="accent1"/>
              </a:solidFill>
              <a:latin typeface="Calibri"/>
              <a:ea typeface="Calibri"/>
              <a:cs typeface="Calibri"/>
              <a:sym typeface="Calibri"/>
            </a:endParaRPr>
          </a:p>
        </p:txBody>
      </p:sp>
      <p:sp>
        <p:nvSpPr>
          <p:cNvPr id="213" name="Google Shape;213;p16"/>
          <p:cNvSpPr/>
          <p:nvPr/>
        </p:nvSpPr>
        <p:spPr>
          <a:xfrm>
            <a:off x="3275856" y="2132856"/>
            <a:ext cx="2592288" cy="4028522"/>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2 – 4/03</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ARGOTA MONGES, Guadalupe</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BARRIONUEVO LIBRA DE LOS </a:t>
            </a:r>
            <a:r>
              <a:rPr b="1" lang="es-AR">
                <a:solidFill>
                  <a:schemeClr val="dk1"/>
                </a:solidFill>
                <a:latin typeface="Calibri"/>
                <a:ea typeface="Calibri"/>
                <a:cs typeface="Calibri"/>
                <a:sym typeface="Calibri"/>
              </a:rPr>
              <a:t>RÍOS</a:t>
            </a:r>
            <a:r>
              <a:rPr b="1" lang="es-AR">
                <a:solidFill>
                  <a:schemeClr val="dk1"/>
                </a:solidFill>
                <a:latin typeface="Calibri"/>
                <a:ea typeface="Calibri"/>
                <a:cs typeface="Calibri"/>
                <a:sym typeface="Calibri"/>
              </a:rPr>
              <a:t>, Zara Cruz</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DI NOTO, Lismery Delfina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GERES BARRERA, Albertina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LOPEZ BARAZZOTTO, Amelia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ROSSETTI, Gerónimo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SCHIAROLI, Emma</a:t>
            </a:r>
            <a:endParaRPr b="1">
              <a:solidFill>
                <a:schemeClr val="dk1"/>
              </a:solidFill>
              <a:latin typeface="Calibri"/>
              <a:ea typeface="Calibri"/>
              <a:cs typeface="Calibri"/>
              <a:sym typeface="Calibri"/>
            </a:endParaRPr>
          </a:p>
          <a:p>
            <a:pPr indent="0" lvl="0" marL="0" marR="0" rtl="0" algn="ctr">
              <a:spcBef>
                <a:spcPts val="1000"/>
              </a:spcBef>
              <a:spcAft>
                <a:spcPts val="0"/>
              </a:spcAft>
              <a:buNone/>
            </a:pPr>
            <a:r>
              <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p:txBody>
      </p:sp>
      <p:sp>
        <p:nvSpPr>
          <p:cNvPr id="214" name="Google Shape;214;p16"/>
          <p:cNvSpPr/>
          <p:nvPr/>
        </p:nvSpPr>
        <p:spPr>
          <a:xfrm>
            <a:off x="6084168" y="2132856"/>
            <a:ext cx="2448300" cy="40323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3 – 7/03</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ACEVEDO, Pilar Sofía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BARRENECHEA PARRAVICINI, Joaquín</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ELHALL MANUALI, Lupe</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GARCIA LEDESMA, Roma</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GOMEZ BRUNA, Valentín</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PAGLIA, Santino</a:t>
            </a:r>
            <a:endParaRPr b="1">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s-AR">
                <a:solidFill>
                  <a:schemeClr val="dk1"/>
                </a:solidFill>
                <a:latin typeface="Calibri"/>
                <a:ea typeface="Calibri"/>
                <a:cs typeface="Calibri"/>
                <a:sym typeface="Calibri"/>
              </a:rPr>
              <a:t>VAZQUEZ, Alejo Faustino</a:t>
            </a:r>
            <a:endParaRPr b="1">
              <a:solidFill>
                <a:schemeClr val="dk1"/>
              </a:solidFill>
              <a:latin typeface="Calibri"/>
              <a:ea typeface="Calibri"/>
              <a:cs typeface="Calibri"/>
              <a:sym typeface="Calibri"/>
            </a:endParaRPr>
          </a:p>
          <a:p>
            <a:pPr indent="0" lvl="0" marL="0" marR="0" rtl="0" algn="ctr">
              <a:spcBef>
                <a:spcPts val="1000"/>
              </a:spcBef>
              <a:spcAft>
                <a:spcPts val="0"/>
              </a:spcAft>
              <a:buNone/>
            </a:pPr>
            <a:r>
              <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p:txBody>
      </p:sp>
      <p:sp>
        <p:nvSpPr>
          <p:cNvPr id="215" name="Google Shape;215;p16"/>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DÍA DE INGRESO:</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«A» SEÑO NATI</a:t>
            </a:r>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17"/>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221" name="Google Shape;221;p17"/>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22" name="Google Shape;222;p17"/>
          <p:cNvSpPr/>
          <p:nvPr/>
        </p:nvSpPr>
        <p:spPr>
          <a:xfrm>
            <a:off x="611560" y="2132856"/>
            <a:ext cx="2448272" cy="403244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1 – 27/02</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Boretto, Justina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Botasso, Facundo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Cisterna, Catalina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Grebe León, Ignacio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Colque, Catalina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Lobo Cabrera, Justino Matias</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Escudero Colqui, Maria Cruz</a:t>
            </a:r>
            <a:endParaRPr b="1">
              <a:latin typeface="Calibri"/>
              <a:ea typeface="Calibri"/>
              <a:cs typeface="Calibri"/>
              <a:sym typeface="Calibri"/>
            </a:endParaRPr>
          </a:p>
        </p:txBody>
      </p:sp>
      <p:sp>
        <p:nvSpPr>
          <p:cNvPr id="223" name="Google Shape;223;p17"/>
          <p:cNvSpPr/>
          <p:nvPr/>
        </p:nvSpPr>
        <p:spPr>
          <a:xfrm>
            <a:off x="3275856" y="2132856"/>
            <a:ext cx="2592288" cy="4028522"/>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2 – 4/03</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Lorenzo Villagra, Valentino Tomas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Filippo Ocaño, Valentina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Ludueña, Faustino </a:t>
            </a:r>
            <a:r>
              <a:rPr b="1" lang="es-AR">
                <a:latin typeface="Calibri"/>
                <a:ea typeface="Calibri"/>
                <a:cs typeface="Calibri"/>
                <a:sym typeface="Calibri"/>
              </a:rPr>
              <a:t>Valentín</a:t>
            </a:r>
            <a:r>
              <a:rPr b="1" lang="es-AR">
                <a:latin typeface="Calibri"/>
                <a:ea typeface="Calibri"/>
                <a:cs typeface="Calibri"/>
                <a:sym typeface="Calibri"/>
              </a:rPr>
              <a:t>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Fradeja, Pía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Hernandez Beurco, Pilar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Macerata García, Tiziano</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Sandes Alonso, Bautista</a:t>
            </a:r>
            <a:endParaRPr b="1">
              <a:latin typeface="Calibri"/>
              <a:ea typeface="Calibri"/>
              <a:cs typeface="Calibri"/>
              <a:sym typeface="Calibri"/>
            </a:endParaRPr>
          </a:p>
        </p:txBody>
      </p:sp>
      <p:sp>
        <p:nvSpPr>
          <p:cNvPr id="224" name="Google Shape;224;p17"/>
          <p:cNvSpPr/>
          <p:nvPr/>
        </p:nvSpPr>
        <p:spPr>
          <a:xfrm>
            <a:off x="6084168" y="2132856"/>
            <a:ext cx="2448272" cy="403244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3 – 7/03</a:t>
            </a:r>
            <a:endParaRPr b="1" sz="1800" u="sng">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Lazzaro Boll, Delfina</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Ponce de León, Francisco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Puertas, Benjamín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Raspa, Antonella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Sanchez Grosso, Juan Cruz </a:t>
            </a:r>
            <a:endParaRPr b="1">
              <a:latin typeface="Calibri"/>
              <a:ea typeface="Calibri"/>
              <a:cs typeface="Calibri"/>
              <a:sym typeface="Calibri"/>
            </a:endParaRPr>
          </a:p>
          <a:p>
            <a:pPr indent="-317500" lvl="0" marL="457200" marR="0" rtl="0" algn="l">
              <a:spcBef>
                <a:spcPts val="0"/>
              </a:spcBef>
              <a:spcAft>
                <a:spcPts val="0"/>
              </a:spcAft>
              <a:buSzPts val="1400"/>
              <a:buFont typeface="Calibri"/>
              <a:buChar char="●"/>
            </a:pPr>
            <a:r>
              <a:rPr b="1" lang="es-AR">
                <a:latin typeface="Calibri"/>
                <a:ea typeface="Calibri"/>
                <a:cs typeface="Calibri"/>
                <a:sym typeface="Calibri"/>
              </a:rPr>
              <a:t>Soto, Antonia Inés</a:t>
            </a:r>
            <a:endParaRPr b="1">
              <a:latin typeface="Calibri"/>
              <a:ea typeface="Calibri"/>
              <a:cs typeface="Calibri"/>
              <a:sym typeface="Calibri"/>
            </a:endParaRPr>
          </a:p>
          <a:p>
            <a:pPr indent="0" lvl="0" marL="0" marR="0" rtl="0" algn="l">
              <a:spcBef>
                <a:spcPts val="0"/>
              </a:spcBef>
              <a:spcAft>
                <a:spcPts val="0"/>
              </a:spcAft>
              <a:buNone/>
            </a:pPr>
            <a:r>
              <a:t/>
            </a:r>
            <a:endParaRPr b="1" sz="1300">
              <a:latin typeface="Calibri"/>
              <a:ea typeface="Calibri"/>
              <a:cs typeface="Calibri"/>
              <a:sym typeface="Calibri"/>
            </a:endParaRPr>
          </a:p>
          <a:p>
            <a:pPr indent="0" lvl="0" marL="0" marR="0" rtl="0" algn="l">
              <a:spcBef>
                <a:spcPts val="0"/>
              </a:spcBef>
              <a:spcAft>
                <a:spcPts val="0"/>
              </a:spcAft>
              <a:buNone/>
            </a:pPr>
            <a:r>
              <a:t/>
            </a:r>
            <a:endParaRPr b="1" sz="1300">
              <a:latin typeface="Calibri"/>
              <a:ea typeface="Calibri"/>
              <a:cs typeface="Calibri"/>
              <a:sym typeface="Calibri"/>
            </a:endParaRPr>
          </a:p>
        </p:txBody>
      </p:sp>
      <p:sp>
        <p:nvSpPr>
          <p:cNvPr id="225" name="Google Shape;225;p17"/>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DÍA DE INGRESO:</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«B» SEÑO NADIA</a:t>
            </a:r>
            <a:endParaRPr b="1" sz="2800" u="sng">
              <a:solidFill>
                <a:schemeClr val="accen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b="520" l="11589" r="6275" t="-520"/>
          <a:stretch/>
        </p:blipFill>
        <p:spPr>
          <a:xfrm>
            <a:off x="0" y="-138211"/>
            <a:ext cx="9144000" cy="2672711"/>
          </a:xfrm>
          <a:prstGeom prst="rect">
            <a:avLst/>
          </a:prstGeom>
          <a:noFill/>
          <a:ln>
            <a:noFill/>
          </a:ln>
        </p:spPr>
      </p:pic>
      <p:pic>
        <p:nvPicPr>
          <p:cNvPr id="231" name="Google Shape;231;p18"/>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32" name="Google Shape;232;p18"/>
          <p:cNvSpPr/>
          <p:nvPr/>
        </p:nvSpPr>
        <p:spPr>
          <a:xfrm>
            <a:off x="611560" y="2132856"/>
            <a:ext cx="2448272" cy="403244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1 – 27/02</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ABRIL, Olivia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CAMBIAGNO, Martina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FARRES MALDONADO, Renata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LEZCANO RAMOS, Francisco</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LOBO CARAUNE, Felipe Alejo</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ROMERO, Bruno Federico</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TOSELLI, Juan Pablo</a:t>
            </a:r>
            <a:endParaRPr b="1">
              <a:solidFill>
                <a:schemeClr val="dk1"/>
              </a:solidFill>
              <a:latin typeface="Calibri"/>
              <a:ea typeface="Calibri"/>
              <a:cs typeface="Calibri"/>
              <a:sym typeface="Calibri"/>
            </a:endParaRPr>
          </a:p>
        </p:txBody>
      </p:sp>
      <p:sp>
        <p:nvSpPr>
          <p:cNvPr id="233" name="Google Shape;233;p18"/>
          <p:cNvSpPr/>
          <p:nvPr/>
        </p:nvSpPr>
        <p:spPr>
          <a:xfrm>
            <a:off x="3275856" y="2132856"/>
            <a:ext cx="2592288" cy="4028522"/>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2 – 4/03</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ÁLVAREZ, Lautaro</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DAUS ARABIA, Mateo Esteban</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FERNÁNDEZ DEZA, Bautista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RODRIGUEZ PRADO, Alegra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SÁNCHEZ</a:t>
            </a:r>
            <a:r>
              <a:rPr b="1" lang="es-AR">
                <a:solidFill>
                  <a:schemeClr val="dk1"/>
                </a:solidFill>
                <a:latin typeface="Calibri"/>
                <a:ea typeface="Calibri"/>
                <a:cs typeface="Calibri"/>
                <a:sym typeface="Calibri"/>
              </a:rPr>
              <a:t> GUDIÑO, Josefina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YORIO, Pietro Alessio</a:t>
            </a:r>
            <a:endParaRPr b="1">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34" name="Google Shape;234;p18"/>
          <p:cNvSpPr/>
          <p:nvPr/>
        </p:nvSpPr>
        <p:spPr>
          <a:xfrm>
            <a:off x="6084168" y="2132856"/>
            <a:ext cx="2448272" cy="403244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AR" sz="1800" u="sng">
                <a:solidFill>
                  <a:schemeClr val="accent1"/>
                </a:solidFill>
                <a:latin typeface="Calibri"/>
                <a:ea typeface="Calibri"/>
                <a:cs typeface="Calibri"/>
                <a:sym typeface="Calibri"/>
              </a:rPr>
              <a:t>GRUPO 3 – 7/03</a:t>
            </a:r>
            <a:endParaRPr/>
          </a:p>
          <a:p>
            <a:pPr indent="0" lvl="0" marL="0" marR="0" rtl="0" algn="ctr">
              <a:spcBef>
                <a:spcPts val="0"/>
              </a:spcBef>
              <a:spcAft>
                <a:spcPts val="0"/>
              </a:spcAft>
              <a:buNone/>
            </a:pPr>
            <a:r>
              <a:t/>
            </a:r>
            <a:endParaRPr b="1" sz="1800" u="sng">
              <a:solidFill>
                <a:schemeClr val="accent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BUZZETTI, Tomás</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DONADILLE, Juan Ignacio</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GRAMAJO, Isabella Emilia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KEDIKIAN, Delfina</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LADU, Jazmín</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MIRABELLA, Octavio </a:t>
            </a:r>
            <a:endParaRPr b="1">
              <a:solidFill>
                <a:schemeClr val="dk1"/>
              </a:solidFill>
              <a:latin typeface="Calibri"/>
              <a:ea typeface="Calibri"/>
              <a:cs typeface="Calibri"/>
              <a:sym typeface="Calibri"/>
            </a:endParaRPr>
          </a:p>
          <a:p>
            <a:pPr indent="-273050" lvl="0" marL="285750" marR="0" rtl="0" algn="l">
              <a:spcBef>
                <a:spcPts val="0"/>
              </a:spcBef>
              <a:spcAft>
                <a:spcPts val="0"/>
              </a:spcAft>
              <a:buClr>
                <a:schemeClr val="dk1"/>
              </a:buClr>
              <a:buSzPts val="1400"/>
              <a:buChar char="•"/>
            </a:pPr>
            <a:r>
              <a:rPr b="1" lang="es-AR">
                <a:solidFill>
                  <a:schemeClr val="dk1"/>
                </a:solidFill>
                <a:latin typeface="Calibri"/>
                <a:ea typeface="Calibri"/>
                <a:cs typeface="Calibri"/>
                <a:sym typeface="Calibri"/>
              </a:rPr>
              <a:t>SOTO GALEANO, María Azul</a:t>
            </a:r>
            <a:endParaRPr b="1"/>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35" name="Google Shape;235;p18"/>
          <p:cNvSpPr/>
          <p:nvPr/>
        </p:nvSpPr>
        <p:spPr>
          <a:xfrm>
            <a:off x="1194891" y="809417"/>
            <a:ext cx="675421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DÍA DE INGRESO:</a:t>
            </a:r>
            <a:endParaRPr/>
          </a:p>
          <a:p>
            <a:pPr indent="0" lvl="0" marL="0" marR="0" rtl="0" algn="ctr">
              <a:spcBef>
                <a:spcPts val="0"/>
              </a:spcBef>
              <a:spcAft>
                <a:spcPts val="0"/>
              </a:spcAft>
              <a:buNone/>
            </a:pPr>
            <a:r>
              <a:rPr b="1" lang="es-AR" sz="2800" u="sng">
                <a:solidFill>
                  <a:schemeClr val="accent1"/>
                </a:solidFill>
                <a:latin typeface="Calibri"/>
                <a:ea typeface="Calibri"/>
                <a:cs typeface="Calibri"/>
                <a:sym typeface="Calibri"/>
              </a:rPr>
              <a:t>SALA 3 «C» SEÑO ANTO</a:t>
            </a:r>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241" name="Google Shape;241;p19"/>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42" name="Google Shape;242;p19"/>
          <p:cNvSpPr/>
          <p:nvPr/>
        </p:nvSpPr>
        <p:spPr>
          <a:xfrm>
            <a:off x="395536" y="904474"/>
            <a:ext cx="8352928"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000" u="sng">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1800" u="sng">
                <a:solidFill>
                  <a:schemeClr val="accent1"/>
                </a:solidFill>
                <a:latin typeface="Calibri"/>
                <a:ea typeface="Calibri"/>
                <a:cs typeface="Calibri"/>
                <a:sym typeface="Calibri"/>
              </a:rPr>
              <a:t>El día que ingrese cada niño (27/02, 4 o 7 de marzo) deberán llevar al jardín:</a:t>
            </a:r>
            <a:endParaRPr/>
          </a:p>
          <a:p>
            <a:pPr indent="0" lvl="0" marL="0" marR="0" rtl="0" algn="ctr">
              <a:spcBef>
                <a:spcPts val="0"/>
              </a:spcBef>
              <a:spcAft>
                <a:spcPts val="0"/>
              </a:spcAft>
              <a:buNone/>
            </a:pPr>
            <a:r>
              <a:t/>
            </a:r>
            <a:endParaRPr sz="1800" u="sng">
              <a:solidFill>
                <a:schemeClr val="accent1"/>
              </a:solidFill>
              <a:latin typeface="Calibri"/>
              <a:ea typeface="Calibri"/>
              <a:cs typeface="Calibri"/>
              <a:sym typeface="Calibri"/>
            </a:endParaRPr>
          </a:p>
          <a:p>
            <a:pPr indent="-342900" lvl="0" marL="342900" marR="0" rtl="0" algn="ctr">
              <a:spcBef>
                <a:spcPts val="0"/>
              </a:spcBef>
              <a:spcAft>
                <a:spcPts val="0"/>
              </a:spcAft>
              <a:buClr>
                <a:schemeClr val="accent1"/>
              </a:buClr>
              <a:buSzPts val="1800"/>
              <a:buFont typeface="Calibri"/>
              <a:buChar char="-"/>
            </a:pPr>
            <a:r>
              <a:rPr lang="es-AR" sz="1800">
                <a:solidFill>
                  <a:schemeClr val="accent1"/>
                </a:solidFill>
                <a:latin typeface="Calibri"/>
                <a:ea typeface="Calibri"/>
                <a:cs typeface="Calibri"/>
                <a:sym typeface="Calibri"/>
              </a:rPr>
              <a:t>Una bolsa de plástico transparente y resistente, ribeteada con cinta al bies del color de la sala, de 40 cm por 50 cm. Con manija en la parte superior, horizontal.</a:t>
            </a:r>
            <a:endParaRPr/>
          </a:p>
          <a:p>
            <a:pPr indent="-342900" lvl="0" marL="342900" marR="0" rtl="0" algn="ctr">
              <a:spcBef>
                <a:spcPts val="0"/>
              </a:spcBef>
              <a:spcAft>
                <a:spcPts val="0"/>
              </a:spcAft>
              <a:buClr>
                <a:schemeClr val="accent1"/>
              </a:buClr>
              <a:buSzPts val="1800"/>
              <a:buFont typeface="Calibri"/>
              <a:buChar char="-"/>
            </a:pPr>
            <a:r>
              <a:rPr lang="es-AR" sz="1800">
                <a:solidFill>
                  <a:schemeClr val="accent1"/>
                </a:solidFill>
                <a:latin typeface="Calibri"/>
                <a:ea typeface="Calibri"/>
                <a:cs typeface="Calibri"/>
                <a:sym typeface="Calibri"/>
              </a:rPr>
              <a:t>Carpeta anillada con 60 hojas blancas lisas tamaño </a:t>
            </a:r>
            <a:r>
              <a:rPr b="1" lang="es-AR" sz="1800">
                <a:solidFill>
                  <a:schemeClr val="accent1"/>
                </a:solidFill>
                <a:latin typeface="Calibri"/>
                <a:ea typeface="Calibri"/>
                <a:cs typeface="Calibri"/>
                <a:sym typeface="Calibri"/>
              </a:rPr>
              <a:t>A3</a:t>
            </a:r>
            <a:r>
              <a:rPr lang="es-AR" sz="1800">
                <a:solidFill>
                  <a:schemeClr val="accent1"/>
                </a:solidFill>
                <a:latin typeface="Calibri"/>
                <a:ea typeface="Calibri"/>
                <a:cs typeface="Calibri"/>
                <a:sym typeface="Calibri"/>
              </a:rPr>
              <a:t>, con anillado mediano y tapas plásticas tipo apunte. CARÁTULA: deberán realizarla en casa con cartulina con el nombre, apellido y sala del alumno. Técnica libre donde el niño intervenga.</a:t>
            </a:r>
            <a:endParaRPr sz="1800">
              <a:solidFill>
                <a:schemeClr val="accent1"/>
              </a:solidFill>
              <a:latin typeface="Calibri"/>
              <a:ea typeface="Calibri"/>
              <a:cs typeface="Calibri"/>
              <a:sym typeface="Calibri"/>
            </a:endParaRPr>
          </a:p>
          <a:p>
            <a:pPr indent="-342900" lvl="0" marL="342900" marR="0" rtl="0" algn="ctr">
              <a:spcBef>
                <a:spcPts val="0"/>
              </a:spcBef>
              <a:spcAft>
                <a:spcPts val="0"/>
              </a:spcAft>
              <a:buClr>
                <a:schemeClr val="accent1"/>
              </a:buClr>
              <a:buSzPts val="1800"/>
              <a:buFont typeface="Calibri"/>
              <a:buChar char="-"/>
            </a:pPr>
            <a:r>
              <a:rPr lang="es-AR" sz="1800">
                <a:solidFill>
                  <a:schemeClr val="accent1"/>
                </a:solidFill>
                <a:latin typeface="Calibri"/>
                <a:ea typeface="Calibri"/>
                <a:cs typeface="Calibri"/>
                <a:sym typeface="Calibri"/>
              </a:rPr>
              <a:t>Tijera punta redonda.</a:t>
            </a:r>
            <a:endParaRPr sz="1800">
              <a:solidFill>
                <a:schemeClr val="dk1"/>
              </a:solidFill>
              <a:latin typeface="Calibri"/>
              <a:ea typeface="Calibri"/>
              <a:cs typeface="Calibri"/>
              <a:sym typeface="Calibri"/>
            </a:endParaRPr>
          </a:p>
          <a:p>
            <a:pPr indent="-215900" lvl="0" marL="342900" marR="0" rtl="0" algn="ctr">
              <a:spcBef>
                <a:spcPts val="0"/>
              </a:spcBef>
              <a:spcAft>
                <a:spcPts val="0"/>
              </a:spcAft>
              <a:buClr>
                <a:schemeClr val="dk1"/>
              </a:buClr>
              <a:buSzPts val="2000"/>
              <a:buFont typeface="Calibri"/>
              <a:buNone/>
            </a:pPr>
            <a:r>
              <a:t/>
            </a:r>
            <a:endParaRPr sz="2000">
              <a:solidFill>
                <a:schemeClr val="accent1"/>
              </a:solidFill>
              <a:latin typeface="Calibri"/>
              <a:ea typeface="Calibri"/>
              <a:cs typeface="Calibri"/>
              <a:sym typeface="Calibri"/>
            </a:endParaRPr>
          </a:p>
          <a:p>
            <a:pPr indent="0" lvl="0" marL="0" marR="0" rtl="0" algn="ctr">
              <a:spcBef>
                <a:spcPts val="0"/>
              </a:spcBef>
              <a:spcAft>
                <a:spcPts val="0"/>
              </a:spcAft>
              <a:buNone/>
            </a:pPr>
            <a:r>
              <a:rPr b="1" lang="es-AR" sz="1800">
                <a:solidFill>
                  <a:schemeClr val="accent1"/>
                </a:solidFill>
                <a:latin typeface="Calibri"/>
                <a:ea typeface="Calibri"/>
                <a:cs typeface="Calibri"/>
                <a:sym typeface="Calibri"/>
              </a:rPr>
              <a:t>COLORES DE SALAS: </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Sala 3 “A” Seño Nati: VIOLETA</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Sala 3 “B” Seño Nadia: CELESTE</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Sala 3 “C” Seño Anto: VERDE AGUA</a:t>
            </a:r>
            <a:endParaRPr/>
          </a:p>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1600">
                <a:solidFill>
                  <a:schemeClr val="accent1"/>
                </a:solidFill>
                <a:latin typeface="Calibri"/>
                <a:ea typeface="Calibri"/>
                <a:cs typeface="Calibri"/>
                <a:sym typeface="Calibri"/>
              </a:rPr>
              <a:t>No podrán llevar juguetes, salvo que la docente lo solicite.</a:t>
            </a:r>
            <a:endParaRPr/>
          </a:p>
          <a:p>
            <a:pPr indent="0" lvl="0" marL="0" marR="0" rtl="0" algn="ctr">
              <a:spcBef>
                <a:spcPts val="0"/>
              </a:spcBef>
              <a:spcAft>
                <a:spcPts val="0"/>
              </a:spcAft>
              <a:buNone/>
            </a:pPr>
            <a:r>
              <a:rPr lang="es-AR" sz="1600">
                <a:solidFill>
                  <a:schemeClr val="accent1"/>
                </a:solidFill>
                <a:latin typeface="Calibri"/>
                <a:ea typeface="Calibri"/>
                <a:cs typeface="Calibri"/>
                <a:sym typeface="Calibri"/>
              </a:rPr>
              <a:t>(No pintorcito en periodo de ambientación</a:t>
            </a:r>
            <a:r>
              <a:rPr lang="es-AR" sz="1800">
                <a:solidFill>
                  <a:schemeClr val="accent1"/>
                </a:solidFill>
                <a:latin typeface="Calibri"/>
                <a:ea typeface="Calibri"/>
                <a:cs typeface="Calibri"/>
                <a:sym typeface="Calibri"/>
              </a:rPr>
              <a:t>)</a:t>
            </a:r>
            <a:endParaRPr sz="1800">
              <a:solidFill>
                <a:schemeClr val="accen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519" l="11591" r="6270" t="-519"/>
          <a:stretch/>
        </p:blipFill>
        <p:spPr>
          <a:xfrm>
            <a:off x="0" y="-138212"/>
            <a:ext cx="9144000" cy="2672711"/>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95" name="Google Shape;95;p2"/>
          <p:cNvSpPr txBox="1"/>
          <p:nvPr/>
        </p:nvSpPr>
        <p:spPr>
          <a:xfrm>
            <a:off x="251457" y="1484784"/>
            <a:ext cx="867645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accent1"/>
              </a:solidFill>
              <a:latin typeface="Calibri"/>
              <a:ea typeface="Calibri"/>
              <a:cs typeface="Calibri"/>
              <a:sym typeface="Calibri"/>
            </a:endParaRPr>
          </a:p>
        </p:txBody>
      </p:sp>
      <p:sp>
        <p:nvSpPr>
          <p:cNvPr id="96" name="Google Shape;96;p2"/>
          <p:cNvSpPr txBox="1"/>
          <p:nvPr/>
        </p:nvSpPr>
        <p:spPr>
          <a:xfrm>
            <a:off x="989899" y="1352899"/>
            <a:ext cx="7164201" cy="41549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400">
                <a:solidFill>
                  <a:schemeClr val="accent1"/>
                </a:solidFill>
                <a:latin typeface="Calibri"/>
                <a:ea typeface="Calibri"/>
                <a:cs typeface="Calibri"/>
                <a:sym typeface="Calibri"/>
              </a:rPr>
              <a:t>“Ayúdame a hacer silencio Señor, quiero escuchar tu voz. Toma mi mano, guíame al desierto, que nos encontremos a solas, tú y yo. Necesito contemplar tu rostro, me hace falta la calidez de tu voz, caminar juntos, callar para que hables tú. Me pongo en tus manos, quiero revisar mi vida, descubrir en qué tengo que cambiar, afianzar lo que anda bien, sorprenderme con lo nuevo que me pides. Ayúdame a dejar a un lado las prisas, las preocupaciones que llenan mi cabeza, barre mis dudas e inseguridades, ayúdame a archivar mis respuestas hechas. Amén.”</a:t>
            </a:r>
            <a:endParaRPr b="1" sz="2400">
              <a:solidFill>
                <a:schemeClr val="accen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20"/>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249" name="Google Shape;249;p20"/>
          <p:cNvSpPr/>
          <p:nvPr/>
        </p:nvSpPr>
        <p:spPr>
          <a:xfrm>
            <a:off x="1196701" y="1734404"/>
            <a:ext cx="6750600" cy="8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a:solidFill>
                  <a:schemeClr val="accent1"/>
                </a:solidFill>
                <a:latin typeface="Calibri"/>
                <a:ea typeface="Calibri"/>
                <a:cs typeface="Calibri"/>
                <a:sym typeface="Calibri"/>
              </a:rPr>
              <a:t>VÍAS DE COMUNICACIÓN Y CONSULTAS</a:t>
            </a:r>
            <a:endParaRPr sz="2800">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20"/>
          <p:cNvSpPr txBox="1"/>
          <p:nvPr/>
        </p:nvSpPr>
        <p:spPr>
          <a:xfrm>
            <a:off x="1048653" y="2534491"/>
            <a:ext cx="7532700" cy="2924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AR" sz="2400">
                <a:solidFill>
                  <a:schemeClr val="accent1"/>
                </a:solidFill>
                <a:latin typeface="Calibri"/>
                <a:ea typeface="Calibri"/>
                <a:cs typeface="Calibri"/>
                <a:sym typeface="Calibri"/>
              </a:rPr>
              <a:t>E-MAILS:</a:t>
            </a:r>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direccionni@ijp.edu.ar </a:t>
            </a:r>
            <a:r>
              <a:rPr b="1" lang="es-AR" sz="2000">
                <a:solidFill>
                  <a:srgbClr val="FC5A69"/>
                </a:solidFill>
                <a:latin typeface="Calibri"/>
                <a:ea typeface="Calibri"/>
                <a:cs typeface="Calibri"/>
                <a:sym typeface="Calibri"/>
              </a:rPr>
              <a:t>(Directora)</a:t>
            </a:r>
            <a:endParaRPr b="1" sz="2000">
              <a:solidFill>
                <a:srgbClr val="FC5A69"/>
              </a:solidFill>
              <a:latin typeface="Calibri"/>
              <a:ea typeface="Calibri"/>
              <a:cs typeface="Calibri"/>
              <a:sym typeface="Calibri"/>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gabineteni@ijp.edu.ar </a:t>
            </a:r>
            <a:r>
              <a:rPr b="1" lang="es-AR" sz="2000">
                <a:solidFill>
                  <a:srgbClr val="FC5A69"/>
                </a:solidFill>
                <a:latin typeface="Calibri"/>
                <a:ea typeface="Calibri"/>
                <a:cs typeface="Calibri"/>
                <a:sym typeface="Calibri"/>
              </a:rPr>
              <a:t>(Equipo de orientación escolar)</a:t>
            </a:r>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secretariani@ijp.edu.ar</a:t>
            </a:r>
            <a:r>
              <a:rPr b="1" lang="es-AR" sz="2000">
                <a:solidFill>
                  <a:srgbClr val="FC5A69"/>
                </a:solidFill>
                <a:latin typeface="Calibri"/>
                <a:ea typeface="Calibri"/>
                <a:cs typeface="Calibri"/>
                <a:sym typeface="Calibri"/>
              </a:rPr>
              <a:t> (Secretaría) TODO LO ADMINISTRATIVO</a:t>
            </a:r>
            <a:endParaRPr b="1" sz="2000">
              <a:solidFill>
                <a:srgbClr val="FC5A69"/>
              </a:solidFill>
              <a:latin typeface="Calibri"/>
              <a:ea typeface="Calibri"/>
              <a:cs typeface="Calibri"/>
              <a:sym typeface="Calibri"/>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sala3a@ijp.edu.ar</a:t>
            </a:r>
            <a:r>
              <a:rPr b="1" lang="es-AR" sz="2000">
                <a:solidFill>
                  <a:srgbClr val="FC5A69"/>
                </a:solidFill>
                <a:latin typeface="Calibri"/>
                <a:ea typeface="Calibri"/>
                <a:cs typeface="Calibri"/>
                <a:sym typeface="Calibri"/>
              </a:rPr>
              <a:t> (Seño Nati)</a:t>
            </a:r>
            <a:endParaRPr b="1" sz="2000">
              <a:solidFill>
                <a:srgbClr val="FC5A69"/>
              </a:solidFill>
              <a:latin typeface="Calibri"/>
              <a:ea typeface="Calibri"/>
              <a:cs typeface="Calibri"/>
              <a:sym typeface="Calibri"/>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sala3b@ijp.edu.ar</a:t>
            </a:r>
            <a:r>
              <a:rPr b="1" lang="es-AR" sz="2000">
                <a:solidFill>
                  <a:srgbClr val="FC5A69"/>
                </a:solidFill>
                <a:latin typeface="Calibri"/>
                <a:ea typeface="Calibri"/>
                <a:cs typeface="Calibri"/>
                <a:sym typeface="Calibri"/>
              </a:rPr>
              <a:t> (Seño Nadia)</a:t>
            </a:r>
            <a:endParaRPr b="1" sz="2000">
              <a:solidFill>
                <a:srgbClr val="FC5A69"/>
              </a:solidFill>
              <a:latin typeface="Calibri"/>
              <a:ea typeface="Calibri"/>
              <a:cs typeface="Calibri"/>
              <a:sym typeface="Calibri"/>
            </a:endParaRPr>
          </a:p>
          <a:p>
            <a:pPr indent="-285750" lvl="0" marL="285750" marR="0" rtl="0" algn="just">
              <a:spcBef>
                <a:spcPts val="0"/>
              </a:spcBef>
              <a:spcAft>
                <a:spcPts val="0"/>
              </a:spcAft>
              <a:buClr>
                <a:schemeClr val="accent1"/>
              </a:buClr>
              <a:buSzPts val="2000"/>
              <a:buFont typeface="Arial"/>
              <a:buChar char="•"/>
            </a:pPr>
            <a:r>
              <a:rPr b="1" lang="es-AR" sz="2000">
                <a:solidFill>
                  <a:schemeClr val="accent1"/>
                </a:solidFill>
                <a:latin typeface="Calibri"/>
                <a:ea typeface="Calibri"/>
                <a:cs typeface="Calibri"/>
                <a:sym typeface="Calibri"/>
              </a:rPr>
              <a:t>sala3c@ijp.edu.ar</a:t>
            </a:r>
            <a:r>
              <a:rPr b="1" lang="es-AR" sz="2000">
                <a:solidFill>
                  <a:srgbClr val="FC5A69"/>
                </a:solidFill>
                <a:latin typeface="Calibri"/>
                <a:ea typeface="Calibri"/>
                <a:cs typeface="Calibri"/>
                <a:sym typeface="Calibri"/>
              </a:rPr>
              <a:t> (Seño Anto)</a:t>
            </a:r>
            <a:endParaRPr/>
          </a:p>
          <a:p>
            <a:pPr indent="-158750" lvl="0" marL="285750" marR="0" rtl="0" algn="just">
              <a:spcBef>
                <a:spcPts val="0"/>
              </a:spcBef>
              <a:spcAft>
                <a:spcPts val="0"/>
              </a:spcAft>
              <a:buClr>
                <a:schemeClr val="dk1"/>
              </a:buClr>
              <a:buSzPts val="2000"/>
              <a:buFont typeface="Arial"/>
              <a:buNone/>
            </a:pPr>
            <a:r>
              <a:t/>
            </a:r>
            <a:endParaRPr b="1" sz="2000">
              <a:solidFill>
                <a:srgbClr val="FC5A69"/>
              </a:solidFill>
              <a:latin typeface="Calibri"/>
              <a:ea typeface="Calibri"/>
              <a:cs typeface="Calibri"/>
              <a:sym typeface="Calibri"/>
            </a:endParaRPr>
          </a:p>
          <a:p>
            <a:pPr indent="-285750" lvl="0" marL="285750" marR="0" rtl="0" algn="just">
              <a:spcBef>
                <a:spcPts val="0"/>
              </a:spcBef>
              <a:spcAft>
                <a:spcPts val="0"/>
              </a:spcAft>
              <a:buClr>
                <a:srgbClr val="FC5A69"/>
              </a:buClr>
              <a:buSzPts val="2000"/>
              <a:buFont typeface="Arial"/>
              <a:buChar char="•"/>
            </a:pPr>
            <a:r>
              <a:rPr b="1" lang="es-AR" sz="2000">
                <a:solidFill>
                  <a:srgbClr val="FC5A69"/>
                </a:solidFill>
                <a:latin typeface="Calibri"/>
                <a:ea typeface="Calibri"/>
                <a:cs typeface="Calibri"/>
                <a:sym typeface="Calibri"/>
              </a:rPr>
              <a:t>TELÉFONO JARDÍN: </a:t>
            </a:r>
            <a:r>
              <a:rPr b="1" lang="es-AR" sz="2000">
                <a:solidFill>
                  <a:schemeClr val="accent1"/>
                </a:solidFill>
                <a:latin typeface="Calibri"/>
                <a:ea typeface="Calibri"/>
                <a:cs typeface="Calibri"/>
                <a:sym typeface="Calibri"/>
              </a:rPr>
              <a:t>4806054 </a:t>
            </a:r>
            <a:r>
              <a:rPr lang="es-AR" sz="2000">
                <a:solidFill>
                  <a:schemeClr val="accent1"/>
                </a:solidFill>
                <a:latin typeface="Calibri"/>
                <a:ea typeface="Calibri"/>
                <a:cs typeface="Calibri"/>
                <a:sym typeface="Calibri"/>
              </a:rPr>
              <a:t> interno 119 o 131</a:t>
            </a:r>
            <a:endParaRPr b="1" sz="2000">
              <a:solidFill>
                <a:srgbClr val="FC5A69"/>
              </a:solidFill>
              <a:latin typeface="Calibri"/>
              <a:ea typeface="Calibri"/>
              <a:cs typeface="Calibri"/>
              <a:sym typeface="Calibri"/>
            </a:endParaRPr>
          </a:p>
        </p:txBody>
      </p:sp>
      <p:sp>
        <p:nvSpPr>
          <p:cNvPr id="251" name="Google Shape;251;p20"/>
          <p:cNvSpPr txBox="1"/>
          <p:nvPr/>
        </p:nvSpPr>
        <p:spPr>
          <a:xfrm>
            <a:off x="4" y="4696502"/>
            <a:ext cx="8622300" cy="303900"/>
          </a:xfrm>
          <a:prstGeom prst="rect">
            <a:avLst/>
          </a:prstGeom>
          <a:noFill/>
          <a:ln>
            <a:noFill/>
          </a:ln>
        </p:spPr>
        <p:txBody>
          <a:bodyPr anchorCtr="0" anchor="t" bIns="45700" lIns="91425" spcFirstLastPara="1" rIns="91425" wrap="square" tIns="45700">
            <a:spAutoFit/>
          </a:bodyPr>
          <a:lstStyle/>
          <a:p>
            <a:pPr indent="0" lvl="0" marL="457200" marR="0" rtl="0" algn="ctr">
              <a:spcBef>
                <a:spcPts val="0"/>
              </a:spcBef>
              <a:spcAft>
                <a:spcPts val="0"/>
              </a:spcAft>
              <a:buNone/>
            </a:pPr>
            <a:r>
              <a:t/>
            </a:r>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1"/>
          <p:cNvPicPr preferRelativeResize="0"/>
          <p:nvPr/>
        </p:nvPicPr>
        <p:blipFill rotWithShape="1">
          <a:blip r:embed="rId3">
            <a:alphaModFix/>
          </a:blip>
          <a:srcRect b="0" l="0" r="0" t="0"/>
          <a:stretch/>
        </p:blipFill>
        <p:spPr>
          <a:xfrm>
            <a:off x="0" y="0"/>
            <a:ext cx="9124950" cy="2033048"/>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0" y="5386224"/>
            <a:ext cx="9144000" cy="1471776"/>
          </a:xfrm>
          <a:prstGeom prst="rect">
            <a:avLst/>
          </a:prstGeom>
          <a:noFill/>
          <a:ln>
            <a:noFill/>
          </a:ln>
        </p:spPr>
      </p:pic>
      <p:sp>
        <p:nvSpPr>
          <p:cNvPr id="258" name="Google Shape;258;p21"/>
          <p:cNvSpPr/>
          <p:nvPr/>
        </p:nvSpPr>
        <p:spPr>
          <a:xfrm>
            <a:off x="417636" y="2666237"/>
            <a:ext cx="8325147"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rgbClr val="366092"/>
              </a:solidFill>
              <a:latin typeface="Quintessential"/>
              <a:ea typeface="Quintessential"/>
              <a:cs typeface="Quintessential"/>
              <a:sym typeface="Quintessential"/>
            </a:endParaRPr>
          </a:p>
          <a:p>
            <a:pPr indent="0" lvl="0" marL="0" marR="0" rtl="0" algn="ctr">
              <a:spcBef>
                <a:spcPts val="0"/>
              </a:spcBef>
              <a:spcAft>
                <a:spcPts val="0"/>
              </a:spcAft>
              <a:buNone/>
            </a:pPr>
            <a:r>
              <a:rPr lang="es-AR" sz="2400">
                <a:solidFill>
                  <a:srgbClr val="366092"/>
                </a:solidFill>
                <a:latin typeface="Quintessential"/>
                <a:ea typeface="Quintessential"/>
                <a:cs typeface="Quintessential"/>
                <a:sym typeface="Quintessential"/>
              </a:rPr>
              <a:t>Les agradecemos profundamente el rol asumido por cada familia con amor y compromiso.</a:t>
            </a:r>
            <a:endParaRPr/>
          </a:p>
          <a:p>
            <a:pPr indent="0" lvl="0" marL="0" marR="0" rtl="0" algn="ctr">
              <a:spcBef>
                <a:spcPts val="0"/>
              </a:spcBef>
              <a:spcAft>
                <a:spcPts val="0"/>
              </a:spcAft>
              <a:buNone/>
            </a:pPr>
            <a:r>
              <a:t/>
            </a:r>
            <a:endParaRPr sz="2400">
              <a:solidFill>
                <a:srgbClr val="366092"/>
              </a:solidFill>
              <a:latin typeface="Quintessential"/>
              <a:ea typeface="Quintessential"/>
              <a:cs typeface="Quintessential"/>
              <a:sym typeface="Quintessential"/>
            </a:endParaRPr>
          </a:p>
          <a:p>
            <a:pPr indent="0" lvl="0" marL="0" marR="0" rtl="0" algn="ctr">
              <a:spcBef>
                <a:spcPts val="0"/>
              </a:spcBef>
              <a:spcAft>
                <a:spcPts val="0"/>
              </a:spcAft>
              <a:buNone/>
            </a:pPr>
            <a:r>
              <a:t/>
            </a:r>
            <a:endParaRPr sz="2400">
              <a:solidFill>
                <a:srgbClr val="366092"/>
              </a:solidFill>
              <a:latin typeface="Quintessential"/>
              <a:ea typeface="Quintessential"/>
              <a:cs typeface="Quintessential"/>
              <a:sym typeface="Quintessential"/>
            </a:endParaRPr>
          </a:p>
          <a:p>
            <a:pPr indent="0" lvl="0" marL="0" marR="0" rtl="0" algn="l">
              <a:spcBef>
                <a:spcPts val="0"/>
              </a:spcBef>
              <a:spcAft>
                <a:spcPts val="0"/>
              </a:spcAft>
              <a:buNone/>
            </a:pPr>
            <a:r>
              <a:rPr lang="es-AR" sz="2400">
                <a:solidFill>
                  <a:srgbClr val="366092"/>
                </a:solidFill>
                <a:latin typeface="Quintessential"/>
                <a:ea typeface="Quintessential"/>
                <a:cs typeface="Quintessential"/>
                <a:sym typeface="Quintessential"/>
              </a:rPr>
              <a:t>         Que Dios los guíe </a:t>
            </a:r>
            <a:endParaRPr sz="2400">
              <a:solidFill>
                <a:srgbClr val="366092"/>
              </a:solidFill>
              <a:latin typeface="Quintessential"/>
              <a:ea typeface="Quintessential"/>
              <a:cs typeface="Quintessential"/>
              <a:sym typeface="Quintessential"/>
            </a:endParaRPr>
          </a:p>
          <a:p>
            <a:pPr indent="0" lvl="0" marL="0" marR="0" rtl="0" algn="l">
              <a:spcBef>
                <a:spcPts val="0"/>
              </a:spcBef>
              <a:spcAft>
                <a:spcPts val="0"/>
              </a:spcAft>
              <a:buNone/>
            </a:pPr>
            <a:r>
              <a:rPr lang="es-AR" sz="2400">
                <a:solidFill>
                  <a:srgbClr val="366092"/>
                </a:solidFill>
                <a:latin typeface="Quintessential"/>
                <a:ea typeface="Quintessential"/>
                <a:cs typeface="Quintessential"/>
                <a:sym typeface="Quintessential"/>
              </a:rPr>
              <a:t>      y acompañe siempre. </a:t>
            </a:r>
            <a:endParaRPr/>
          </a:p>
        </p:txBody>
      </p:sp>
      <p:pic>
        <p:nvPicPr>
          <p:cNvPr id="259" name="Google Shape;259;p21"/>
          <p:cNvPicPr preferRelativeResize="0"/>
          <p:nvPr/>
        </p:nvPicPr>
        <p:blipFill rotWithShape="1">
          <a:blip r:embed="rId5">
            <a:alphaModFix/>
          </a:blip>
          <a:srcRect b="0" l="0" r="0" t="0"/>
          <a:stretch/>
        </p:blipFill>
        <p:spPr>
          <a:xfrm>
            <a:off x="5435279" y="4005065"/>
            <a:ext cx="3688854" cy="3240360"/>
          </a:xfrm>
          <a:prstGeom prst="rect">
            <a:avLst/>
          </a:prstGeom>
          <a:noFill/>
          <a:ln>
            <a:noFill/>
          </a:ln>
        </p:spPr>
      </p:pic>
      <p:sp>
        <p:nvSpPr>
          <p:cNvPr id="260" name="Google Shape;260;p21"/>
          <p:cNvSpPr/>
          <p:nvPr/>
        </p:nvSpPr>
        <p:spPr>
          <a:xfrm>
            <a:off x="755576" y="1510468"/>
            <a:ext cx="784887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AR" sz="2400">
                <a:solidFill>
                  <a:srgbClr val="366092"/>
                </a:solidFill>
                <a:latin typeface="Quintessential"/>
                <a:ea typeface="Quintessential"/>
                <a:cs typeface="Quintessential"/>
                <a:sym typeface="Quintessential"/>
              </a:rPr>
              <a:t>Los esperamos en el jardín con mucha alegría, para compartir hermosos momentos y aprender juntos.</a:t>
            </a:r>
            <a:endParaRPr sz="2400">
              <a:solidFill>
                <a:srgbClr val="366092"/>
              </a:solidFill>
              <a:latin typeface="Quintessential"/>
              <a:ea typeface="Quintessential"/>
              <a:cs typeface="Quintessential"/>
              <a:sym typeface="Quintessential"/>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0" y="6165304"/>
            <a:ext cx="9144000" cy="836712"/>
          </a:xfrm>
          <a:prstGeom prst="rect">
            <a:avLst/>
          </a:prstGeom>
          <a:noFill/>
          <a:ln>
            <a:noFill/>
          </a:ln>
        </p:spPr>
      </p:pic>
      <p:pic>
        <p:nvPicPr>
          <p:cNvPr descr="C:\Users\antonella\Desktop\reunion\WhatsApp Image 2020-05-12 at 14.56.10.jpeg" id="103" name="Google Shape;103;p3"/>
          <p:cNvPicPr preferRelativeResize="0"/>
          <p:nvPr/>
        </p:nvPicPr>
        <p:blipFill rotWithShape="1">
          <a:blip r:embed="rId5">
            <a:alphaModFix/>
          </a:blip>
          <a:srcRect b="12459" l="0" r="0" t="12460"/>
          <a:stretch/>
        </p:blipFill>
        <p:spPr>
          <a:xfrm>
            <a:off x="5364088" y="908720"/>
            <a:ext cx="1799590" cy="1799590"/>
          </a:xfrm>
          <a:prstGeom prst="ellipse">
            <a:avLst/>
          </a:prstGeom>
          <a:noFill/>
          <a:ln>
            <a:noFill/>
          </a:ln>
        </p:spPr>
      </p:pic>
      <p:pic>
        <p:nvPicPr>
          <p:cNvPr descr="C:\Users\antonella\Desktop\reunion\WhatsApp Image 2020-05-12 at 18.04.54 (3).jpeg" id="104" name="Google Shape;104;p3"/>
          <p:cNvPicPr preferRelativeResize="0"/>
          <p:nvPr/>
        </p:nvPicPr>
        <p:blipFill rotWithShape="1">
          <a:blip r:embed="rId6">
            <a:alphaModFix/>
          </a:blip>
          <a:srcRect b="19288" l="5995" r="18961" t="0"/>
          <a:stretch/>
        </p:blipFill>
        <p:spPr>
          <a:xfrm>
            <a:off x="6681202" y="3284666"/>
            <a:ext cx="1799590" cy="1799590"/>
          </a:xfrm>
          <a:prstGeom prst="ellipse">
            <a:avLst/>
          </a:prstGeom>
          <a:noFill/>
          <a:ln>
            <a:noFill/>
          </a:ln>
        </p:spPr>
      </p:pic>
      <p:pic>
        <p:nvPicPr>
          <p:cNvPr descr="C:\Users\antonella\Desktop\reunion\WhatsApp Image 2020-05-12 at 17.51.16.jpeg" id="105" name="Google Shape;105;p3"/>
          <p:cNvPicPr preferRelativeResize="0"/>
          <p:nvPr/>
        </p:nvPicPr>
        <p:blipFill rotWithShape="1">
          <a:blip r:embed="rId7">
            <a:alphaModFix/>
          </a:blip>
          <a:srcRect b="46267" l="22652" r="23203" t="24032"/>
          <a:stretch/>
        </p:blipFill>
        <p:spPr>
          <a:xfrm>
            <a:off x="2267744" y="908720"/>
            <a:ext cx="1846580" cy="1799590"/>
          </a:xfrm>
          <a:prstGeom prst="ellipse">
            <a:avLst/>
          </a:prstGeom>
          <a:noFill/>
          <a:ln>
            <a:noFill/>
          </a:ln>
        </p:spPr>
      </p:pic>
      <p:sp>
        <p:nvSpPr>
          <p:cNvPr id="106" name="Google Shape;106;p3"/>
          <p:cNvSpPr txBox="1"/>
          <p:nvPr/>
        </p:nvSpPr>
        <p:spPr>
          <a:xfrm>
            <a:off x="1970379" y="2717963"/>
            <a:ext cx="24413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AR" sz="1800">
                <a:solidFill>
                  <a:srgbClr val="FC5A69"/>
                </a:solidFill>
                <a:latin typeface="Calibri"/>
                <a:ea typeface="Calibri"/>
                <a:cs typeface="Calibri"/>
                <a:sym typeface="Calibri"/>
              </a:rPr>
              <a:t>DIRECTORA: </a:t>
            </a:r>
            <a:r>
              <a:rPr lang="es-AR" sz="1800">
                <a:solidFill>
                  <a:schemeClr val="accent1"/>
                </a:solidFill>
                <a:latin typeface="Calibri"/>
                <a:ea typeface="Calibri"/>
                <a:cs typeface="Calibri"/>
                <a:sym typeface="Calibri"/>
              </a:rPr>
              <a:t>Laura Salas</a:t>
            </a:r>
            <a:endParaRPr sz="1800">
              <a:solidFill>
                <a:schemeClr val="accent1"/>
              </a:solidFill>
              <a:latin typeface="Calibri"/>
              <a:ea typeface="Calibri"/>
              <a:cs typeface="Calibri"/>
              <a:sym typeface="Calibri"/>
            </a:endParaRPr>
          </a:p>
        </p:txBody>
      </p:sp>
      <p:sp>
        <p:nvSpPr>
          <p:cNvPr id="107" name="Google Shape;107;p3"/>
          <p:cNvSpPr txBox="1"/>
          <p:nvPr/>
        </p:nvSpPr>
        <p:spPr>
          <a:xfrm>
            <a:off x="5203849" y="2745113"/>
            <a:ext cx="21200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AR" sz="1800">
                <a:solidFill>
                  <a:srgbClr val="FC5A69"/>
                </a:solidFill>
                <a:latin typeface="Calibri"/>
                <a:ea typeface="Calibri"/>
                <a:cs typeface="Calibri"/>
                <a:sym typeface="Calibri"/>
              </a:rPr>
              <a:t>E.O.E: </a:t>
            </a:r>
            <a:r>
              <a:rPr lang="es-AR" sz="1800">
                <a:solidFill>
                  <a:schemeClr val="accent1"/>
                </a:solidFill>
                <a:latin typeface="Calibri"/>
                <a:ea typeface="Calibri"/>
                <a:cs typeface="Calibri"/>
                <a:sym typeface="Calibri"/>
              </a:rPr>
              <a:t>Carolina Fried</a:t>
            </a:r>
            <a:endParaRPr sz="1800">
              <a:solidFill>
                <a:schemeClr val="accent1"/>
              </a:solidFill>
              <a:latin typeface="Calibri"/>
              <a:ea typeface="Calibri"/>
              <a:cs typeface="Calibri"/>
              <a:sym typeface="Calibri"/>
            </a:endParaRPr>
          </a:p>
        </p:txBody>
      </p:sp>
      <p:sp>
        <p:nvSpPr>
          <p:cNvPr id="108" name="Google Shape;108;p3"/>
          <p:cNvSpPr txBox="1"/>
          <p:nvPr/>
        </p:nvSpPr>
        <p:spPr>
          <a:xfrm>
            <a:off x="3862510" y="5159484"/>
            <a:ext cx="14189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1800">
                <a:solidFill>
                  <a:srgbClr val="FC5A69"/>
                </a:solidFill>
                <a:latin typeface="Calibri"/>
                <a:ea typeface="Calibri"/>
                <a:cs typeface="Calibri"/>
                <a:sym typeface="Calibri"/>
              </a:rPr>
              <a:t>SALA 3 “B”: </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Nadia Cipolla</a:t>
            </a:r>
            <a:endParaRPr sz="1800">
              <a:solidFill>
                <a:schemeClr val="accent1"/>
              </a:solidFill>
              <a:latin typeface="Calibri"/>
              <a:ea typeface="Calibri"/>
              <a:cs typeface="Calibri"/>
              <a:sym typeface="Calibri"/>
            </a:endParaRPr>
          </a:p>
        </p:txBody>
      </p:sp>
      <p:sp>
        <p:nvSpPr>
          <p:cNvPr id="109" name="Google Shape;109;p3"/>
          <p:cNvSpPr txBox="1"/>
          <p:nvPr/>
        </p:nvSpPr>
        <p:spPr>
          <a:xfrm>
            <a:off x="6449661" y="5151492"/>
            <a:ext cx="22626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1800">
                <a:solidFill>
                  <a:srgbClr val="FC5A69"/>
                </a:solidFill>
                <a:latin typeface="Calibri"/>
                <a:ea typeface="Calibri"/>
                <a:cs typeface="Calibri"/>
                <a:sym typeface="Calibri"/>
              </a:rPr>
              <a:t>SALA 3 “C”: </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Antonella Di Bernardo</a:t>
            </a:r>
            <a:endParaRPr sz="1800">
              <a:solidFill>
                <a:schemeClr val="accent1"/>
              </a:solidFill>
              <a:latin typeface="Calibri"/>
              <a:ea typeface="Calibri"/>
              <a:cs typeface="Calibri"/>
              <a:sym typeface="Calibri"/>
            </a:endParaRPr>
          </a:p>
        </p:txBody>
      </p:sp>
      <p:sp>
        <p:nvSpPr>
          <p:cNvPr id="110" name="Google Shape;110;p3"/>
          <p:cNvSpPr txBox="1"/>
          <p:nvPr/>
        </p:nvSpPr>
        <p:spPr>
          <a:xfrm>
            <a:off x="736444" y="5159484"/>
            <a:ext cx="143186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1800">
                <a:solidFill>
                  <a:srgbClr val="FC5A69"/>
                </a:solidFill>
                <a:latin typeface="Calibri"/>
                <a:ea typeface="Calibri"/>
                <a:cs typeface="Calibri"/>
                <a:sym typeface="Calibri"/>
              </a:rPr>
              <a:t>SALA 3 “A”: </a:t>
            </a:r>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Natalia Portis</a:t>
            </a:r>
            <a:endParaRPr sz="1800">
              <a:solidFill>
                <a:schemeClr val="accent1"/>
              </a:solidFill>
              <a:latin typeface="Calibri"/>
              <a:ea typeface="Calibri"/>
              <a:cs typeface="Calibri"/>
              <a:sym typeface="Calibri"/>
            </a:endParaRPr>
          </a:p>
        </p:txBody>
      </p:sp>
      <p:pic>
        <p:nvPicPr>
          <p:cNvPr descr="C:\Users\antonella\Desktop\WhatsApp Image 2020-05-13 at 12.51.45.jpeg" id="111" name="Google Shape;111;p3"/>
          <p:cNvPicPr preferRelativeResize="0"/>
          <p:nvPr/>
        </p:nvPicPr>
        <p:blipFill rotWithShape="1">
          <a:blip r:embed="rId8">
            <a:alphaModFix/>
          </a:blip>
          <a:srcRect b="25031" l="0" r="0" t="0"/>
          <a:stretch/>
        </p:blipFill>
        <p:spPr>
          <a:xfrm>
            <a:off x="552583" y="3284666"/>
            <a:ext cx="1799590" cy="1799590"/>
          </a:xfrm>
          <a:prstGeom prst="ellipse">
            <a:avLst/>
          </a:prstGeom>
          <a:noFill/>
          <a:ln>
            <a:noFill/>
          </a:ln>
        </p:spPr>
      </p:pic>
      <p:sp>
        <p:nvSpPr>
          <p:cNvPr id="112" name="Google Shape;112;p3"/>
          <p:cNvSpPr/>
          <p:nvPr/>
        </p:nvSpPr>
        <p:spPr>
          <a:xfrm>
            <a:off x="3661302" y="3297908"/>
            <a:ext cx="1799590" cy="1815612"/>
          </a:xfrm>
          <a:prstGeom prst="ellipse">
            <a:avLst/>
          </a:prstGeom>
          <a:blipFill rotWithShape="1">
            <a:blip r:embed="rId9">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19" name="Google Shape;119;p4"/>
          <p:cNvSpPr/>
          <p:nvPr/>
        </p:nvSpPr>
        <p:spPr>
          <a:xfrm>
            <a:off x="1011116" y="1582615"/>
            <a:ext cx="7332785"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rgbClr val="4F81BD"/>
                </a:solidFill>
                <a:latin typeface="Calibri"/>
                <a:ea typeface="Calibri"/>
                <a:cs typeface="Calibri"/>
                <a:sym typeface="Calibri"/>
              </a:rPr>
              <a:t>EQUIPO DE ORIENTACIÓN ESCOLAR</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b="1" lang="es-AR" sz="2800">
                <a:solidFill>
                  <a:srgbClr val="4F81BD"/>
                </a:solidFill>
                <a:latin typeface="Calibri"/>
                <a:ea typeface="Calibri"/>
                <a:cs typeface="Calibri"/>
                <a:sym typeface="Calibri"/>
              </a:rPr>
              <a:t>Carolina Fried Lic. en Psicología</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800">
                <a:solidFill>
                  <a:schemeClr val="dk1"/>
                </a:solidFill>
                <a:latin typeface="Calibri"/>
                <a:ea typeface="Calibri"/>
                <a:cs typeface="Calibri"/>
                <a:sym typeface="Calibri"/>
              </a:rPr>
            </a:br>
            <a:r>
              <a:rPr b="1" lang="es-AR" sz="2800">
                <a:solidFill>
                  <a:srgbClr val="4F81BD"/>
                </a:solidFill>
                <a:latin typeface="Calibri"/>
                <a:ea typeface="Calibri"/>
                <a:cs typeface="Calibri"/>
                <a:sym typeface="Calibri"/>
              </a:rPr>
              <a:t>Horarios:</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s-AR" sz="2800">
                <a:solidFill>
                  <a:srgbClr val="4F81BD"/>
                </a:solidFill>
                <a:latin typeface="Calibri"/>
                <a:ea typeface="Calibri"/>
                <a:cs typeface="Calibri"/>
                <a:sym typeface="Calibri"/>
              </a:rPr>
              <a:t>Lunes, Miércoles y Viernes: 12:30hs a 17:30hs</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s-AR" sz="2800">
                <a:solidFill>
                  <a:srgbClr val="4F81BD"/>
                </a:solidFill>
                <a:latin typeface="Calibri"/>
                <a:ea typeface="Calibri"/>
                <a:cs typeface="Calibri"/>
                <a:sym typeface="Calibri"/>
              </a:rPr>
              <a:t>Martes y Jueves: 8:30hs a 13:30hs</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800">
                <a:solidFill>
                  <a:schemeClr val="dk1"/>
                </a:solidFill>
                <a:latin typeface="Calibri"/>
                <a:ea typeface="Calibri"/>
                <a:cs typeface="Calibri"/>
                <a:sym typeface="Calibri"/>
              </a:rPr>
            </a:br>
            <a:r>
              <a:rPr b="1" lang="es-AR" sz="2800">
                <a:solidFill>
                  <a:srgbClr val="4F81BD"/>
                </a:solidFill>
                <a:latin typeface="Calibri"/>
                <a:ea typeface="Calibri"/>
                <a:cs typeface="Calibri"/>
                <a:sym typeface="Calibri"/>
              </a:rPr>
              <a:t>Comunicación: </a:t>
            </a:r>
            <a:r>
              <a:rPr lang="es-AR" sz="2800">
                <a:solidFill>
                  <a:srgbClr val="4F81BD"/>
                </a:solidFill>
                <a:latin typeface="Calibri"/>
                <a:ea typeface="Calibri"/>
                <a:cs typeface="Calibri"/>
                <a:sym typeface="Calibri"/>
              </a:rPr>
              <a:t>gabineteni@ijp.edu.ar</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25" name="Google Shape;125;p5"/>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26" name="Google Shape;126;p5"/>
          <p:cNvSpPr/>
          <p:nvPr/>
        </p:nvSpPr>
        <p:spPr>
          <a:xfrm>
            <a:off x="439615" y="817685"/>
            <a:ext cx="5068488" cy="65248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200" u="sng">
                <a:solidFill>
                  <a:srgbClr val="4F81BD"/>
                </a:solidFill>
                <a:latin typeface="Calibri"/>
                <a:ea typeface="Calibri"/>
                <a:cs typeface="Calibri"/>
                <a:sym typeface="Calibri"/>
              </a:rPr>
              <a:t>Uniforme:</a:t>
            </a:r>
            <a:r>
              <a:rPr b="1" lang="es-AR" sz="2200">
                <a:solidFill>
                  <a:srgbClr val="4F81BD"/>
                </a:solidFill>
                <a:latin typeface="Calibri"/>
                <a:ea typeface="Calibri"/>
                <a:cs typeface="Calibri"/>
                <a:sym typeface="Calibri"/>
              </a:rPr>
              <a:t>  </a:t>
            </a:r>
            <a:r>
              <a:rPr lang="es-AR" sz="2200">
                <a:solidFill>
                  <a:srgbClr val="4F81BD"/>
                </a:solidFill>
                <a:latin typeface="Calibri"/>
                <a:ea typeface="Calibri"/>
                <a:cs typeface="Calibri"/>
                <a:sym typeface="Calibri"/>
              </a:rPr>
              <a:t>guardapolvo con mangas desmontables, pantalón/short, remera azul con el escudo y buzo/campera del colegio. Siempre deben tener la remera azul debajo del pintorcito, y buzos/camperas </a:t>
            </a:r>
            <a:r>
              <a:rPr lang="es-AR" sz="2200" u="sng">
                <a:solidFill>
                  <a:srgbClr val="4F81BD"/>
                </a:solidFill>
                <a:latin typeface="Calibri"/>
                <a:ea typeface="Calibri"/>
                <a:cs typeface="Calibri"/>
                <a:sym typeface="Calibri"/>
              </a:rPr>
              <a:t>arriba</a:t>
            </a:r>
            <a:r>
              <a:rPr lang="es-AR" sz="2200">
                <a:solidFill>
                  <a:srgbClr val="4F81BD"/>
                </a:solidFill>
                <a:latin typeface="Calibri"/>
                <a:ea typeface="Calibri"/>
                <a:cs typeface="Calibri"/>
                <a:sym typeface="Calibri"/>
              </a:rPr>
              <a:t> del pintor. Zapatillas negras con abrojo y medias azules.</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s-AR" sz="2200" u="sng">
                <a:solidFill>
                  <a:srgbClr val="4F81BD"/>
                </a:solidFill>
                <a:latin typeface="Calibri"/>
                <a:ea typeface="Calibri"/>
                <a:cs typeface="Calibri"/>
                <a:sym typeface="Calibri"/>
              </a:rPr>
              <a:t>TODO CON NOMBRE Y APELLIDO</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400">
                <a:solidFill>
                  <a:schemeClr val="dk1"/>
                </a:solidFill>
                <a:latin typeface="Calibri"/>
                <a:ea typeface="Calibri"/>
                <a:cs typeface="Calibri"/>
                <a:sym typeface="Calibri"/>
              </a:rPr>
            </a:br>
            <a:r>
              <a:rPr lang="es-AR" sz="2200">
                <a:solidFill>
                  <a:srgbClr val="4F81BD"/>
                </a:solidFill>
                <a:latin typeface="Calibri"/>
                <a:ea typeface="Calibri"/>
                <a:cs typeface="Calibri"/>
                <a:sym typeface="Calibri"/>
              </a:rPr>
              <a:t> Los días de Educación Física deberán asistir SIN PINTORCITO y con el uniforme completo.</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s-AR" sz="2200">
                <a:solidFill>
                  <a:srgbClr val="4F81BD"/>
                </a:solidFill>
                <a:latin typeface="Calibri"/>
                <a:ea typeface="Calibri"/>
                <a:cs typeface="Calibri"/>
                <a:sym typeface="Calibri"/>
              </a:rPr>
              <a:t>Cabello recogido las nenas y pelo corto los varones. No podrán llevar: collares, pulseras, uñas pintadas. No traer juguetes.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br>
              <a:rPr lang="es-AR" sz="2400">
                <a:solidFill>
                  <a:schemeClr val="dk1"/>
                </a:solidFill>
                <a:latin typeface="Calibri"/>
                <a:ea typeface="Calibri"/>
                <a:cs typeface="Calibri"/>
                <a:sym typeface="Calibri"/>
              </a:rPr>
            </a:br>
            <a:br>
              <a:rPr lang="es-AR"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descr="http://ijp.edu.ar/site/images/uniformeinicial.jpeg" id="127" name="Google Shape;127;p5"/>
          <p:cNvPicPr preferRelativeResize="0"/>
          <p:nvPr/>
        </p:nvPicPr>
        <p:blipFill rotWithShape="1">
          <a:blip r:embed="rId5">
            <a:alphaModFix/>
          </a:blip>
          <a:srcRect b="0" l="7649" r="7707" t="0"/>
          <a:stretch/>
        </p:blipFill>
        <p:spPr>
          <a:xfrm>
            <a:off x="5508103" y="1743169"/>
            <a:ext cx="3459813" cy="3312368"/>
          </a:xfrm>
          <a:prstGeom prst="rect">
            <a:avLst/>
          </a:prstGeom>
          <a:noFill/>
          <a:ln>
            <a:noFill/>
          </a:ln>
        </p:spPr>
      </p:pic>
      <p:pic>
        <p:nvPicPr>
          <p:cNvPr id="128" name="Google Shape;128;p5"/>
          <p:cNvPicPr preferRelativeResize="0"/>
          <p:nvPr/>
        </p:nvPicPr>
        <p:blipFill rotWithShape="1">
          <a:blip r:embed="rId6">
            <a:alphaModFix/>
          </a:blip>
          <a:srcRect b="0" l="0" r="0" t="0"/>
          <a:stretch/>
        </p:blipFill>
        <p:spPr>
          <a:xfrm>
            <a:off x="7763606" y="3852004"/>
            <a:ext cx="1292471" cy="1523355"/>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520" l="11589" r="6274" t="-520"/>
          <a:stretch/>
        </p:blipFill>
        <p:spPr>
          <a:xfrm>
            <a:off x="0" y="-138211"/>
            <a:ext cx="9144000" cy="2672711"/>
          </a:xfrm>
          <a:prstGeom prst="rect">
            <a:avLst/>
          </a:prstGeom>
          <a:noFill/>
          <a:ln>
            <a:noFill/>
          </a:ln>
        </p:spPr>
      </p:pic>
      <p:pic>
        <p:nvPicPr>
          <p:cNvPr id="134" name="Google Shape;134;p6"/>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35" name="Google Shape;135;p6"/>
          <p:cNvSpPr/>
          <p:nvPr/>
        </p:nvSpPr>
        <p:spPr>
          <a:xfrm>
            <a:off x="505506" y="888023"/>
            <a:ext cx="8242840" cy="52629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rgbClr val="4F81BD"/>
                </a:solidFill>
                <a:latin typeface="Calibri"/>
                <a:ea typeface="Calibri"/>
                <a:cs typeface="Calibri"/>
                <a:sym typeface="Calibri"/>
              </a:rPr>
              <a:t>Mochila correspondiente al uniforme: </a:t>
            </a:r>
            <a:endParaRPr b="1" sz="2800" u="sng">
              <a:solidFill>
                <a:srgbClr val="4F81BD"/>
              </a:solidFill>
              <a:latin typeface="Calibri"/>
              <a:ea typeface="Calibri"/>
              <a:cs typeface="Calibri"/>
              <a:sym typeface="Calibri"/>
            </a:endParaRPr>
          </a:p>
          <a:p>
            <a:pPr indent="0" lvl="0" marL="0" marR="0" rtl="0" algn="ctr">
              <a:spcBef>
                <a:spcPts val="0"/>
              </a:spcBef>
              <a:spcAft>
                <a:spcPts val="0"/>
              </a:spcAft>
              <a:buNone/>
            </a:pPr>
            <a:br>
              <a:rPr lang="es-AR" sz="2400">
                <a:solidFill>
                  <a:schemeClr val="dk1"/>
                </a:solidFill>
                <a:latin typeface="Calibri"/>
                <a:ea typeface="Calibri"/>
                <a:cs typeface="Calibri"/>
                <a:sym typeface="Calibri"/>
              </a:rPr>
            </a:br>
            <a:r>
              <a:rPr lang="es-AR" sz="2200">
                <a:solidFill>
                  <a:srgbClr val="4F81BD"/>
                </a:solidFill>
                <a:latin typeface="Calibri"/>
                <a:ea typeface="Calibri"/>
                <a:cs typeface="Calibri"/>
                <a:sym typeface="Calibri"/>
              </a:rPr>
              <a:t>La mochila debe tener el nombre visible y foto para que cada niño la reconozca y dentro de ella deberán traer: caja de pañuelos descartables, toallitas húmedas, toalla con tirita para colgar del cuello, mantel, servilleta, vaso, tupper y botella. </a:t>
            </a:r>
            <a:r>
              <a:rPr b="1" lang="es-AR" sz="2200" u="sng">
                <a:solidFill>
                  <a:srgbClr val="4F81BD"/>
                </a:solidFill>
                <a:latin typeface="Calibri"/>
                <a:ea typeface="Calibri"/>
                <a:cs typeface="Calibri"/>
                <a:sym typeface="Calibri"/>
              </a:rPr>
              <a:t>Todo con nombre y apellido.</a:t>
            </a:r>
            <a:endParaRPr sz="22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200">
                <a:solidFill>
                  <a:schemeClr val="dk1"/>
                </a:solidFill>
                <a:latin typeface="Calibri"/>
                <a:ea typeface="Calibri"/>
                <a:cs typeface="Calibri"/>
                <a:sym typeface="Calibri"/>
              </a:rPr>
            </a:br>
            <a:r>
              <a:rPr lang="es-AR" sz="2200">
                <a:solidFill>
                  <a:srgbClr val="4F81BD"/>
                </a:solidFill>
                <a:latin typeface="Calibri"/>
                <a:ea typeface="Calibri"/>
                <a:cs typeface="Calibri"/>
                <a:sym typeface="Calibri"/>
              </a:rPr>
              <a:t>Con respecto a la botella: deberá contener agua o jugo, NO gaseosa. Les solicitamos practicar en casa la apertura y cierre de la misma. Con respecto al tupper, verificar que pueda abrirlo y cerrarlo sólo. Dentro del tupper podrán tener </a:t>
            </a:r>
            <a:r>
              <a:rPr lang="es-AR" sz="2200" u="sng">
                <a:solidFill>
                  <a:srgbClr val="4F81BD"/>
                </a:solidFill>
                <a:latin typeface="Calibri"/>
                <a:ea typeface="Calibri"/>
                <a:cs typeface="Calibri"/>
                <a:sym typeface="Calibri"/>
              </a:rPr>
              <a:t>merienda seca</a:t>
            </a:r>
            <a:r>
              <a:rPr lang="es-AR" sz="2200">
                <a:solidFill>
                  <a:srgbClr val="4F81BD"/>
                </a:solidFill>
                <a:latin typeface="Calibri"/>
                <a:ea typeface="Calibri"/>
                <a:cs typeface="Calibri"/>
                <a:sym typeface="Calibri"/>
              </a:rPr>
              <a:t> (galletas, cereales, turrones, sandwich, etc) en caso de enviar fruta la misma deberá estar pelada y cortada dentro del tupper y enviar utensilio correspondiente. NO lácteos, NO chocolates ni golosinas.</a:t>
            </a:r>
            <a:br>
              <a:rPr lang="es-AR"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41" name="Google Shape;141;p7"/>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42" name="Google Shape;142;p7"/>
          <p:cNvSpPr/>
          <p:nvPr/>
        </p:nvSpPr>
        <p:spPr>
          <a:xfrm>
            <a:off x="276296" y="1070805"/>
            <a:ext cx="8591400" cy="547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000" u="sng">
                <a:solidFill>
                  <a:schemeClr val="accent1"/>
                </a:solidFill>
                <a:latin typeface="Calibri"/>
                <a:ea typeface="Calibri"/>
                <a:cs typeface="Calibri"/>
                <a:sym typeface="Calibri"/>
              </a:rPr>
              <a:t>Comunicación familias-docentes:</a:t>
            </a:r>
            <a:endParaRPr b="1" sz="20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2000">
                <a:solidFill>
                  <a:schemeClr val="accent1"/>
                </a:solidFill>
                <a:latin typeface="Calibri"/>
                <a:ea typeface="Calibri"/>
                <a:cs typeface="Calibri"/>
                <a:sym typeface="Calibri"/>
              </a:rPr>
              <a:t>NO tendremos cuadernos de comunicados físicos. Todo lo que sea comunicaciones será mediante los mails de cada sala.</a:t>
            </a:r>
            <a:endParaRPr/>
          </a:p>
          <a:p>
            <a:pPr indent="0" lvl="0" marL="0" marR="0" rtl="0" algn="ctr">
              <a:spcBef>
                <a:spcPts val="0"/>
              </a:spcBef>
              <a:spcAft>
                <a:spcPts val="0"/>
              </a:spcAft>
              <a:buNone/>
            </a:pPr>
            <a:r>
              <a:rPr lang="es-AR" sz="2000">
                <a:solidFill>
                  <a:schemeClr val="accent1"/>
                </a:solidFill>
                <a:latin typeface="Calibri"/>
                <a:ea typeface="Calibri"/>
                <a:cs typeface="Calibri"/>
                <a:sym typeface="Calibri"/>
              </a:rPr>
              <a:t> </a:t>
            </a:r>
            <a:r>
              <a:rPr lang="es-AR" sz="2400" u="sng">
                <a:solidFill>
                  <a:srgbClr val="FF0000"/>
                </a:solidFill>
                <a:latin typeface="Calibri"/>
                <a:ea typeface="Calibri"/>
                <a:cs typeface="Calibri"/>
                <a:sym typeface="Calibri"/>
                <a:hlinkClick r:id="rId5">
                  <a:extLst>
                    <a:ext uri="{A12FA001-AC4F-418D-AE19-62706E023703}">
                      <ahyp:hlinkClr val="tx"/>
                    </a:ext>
                  </a:extLst>
                </a:hlinkClick>
              </a:rPr>
              <a:t>sala3a@ijp.edu.ar</a:t>
            </a:r>
            <a:r>
              <a:rPr lang="es-AR" sz="2400">
                <a:solidFill>
                  <a:srgbClr val="FF0000"/>
                </a:solidFill>
                <a:latin typeface="Calibri"/>
                <a:ea typeface="Calibri"/>
                <a:cs typeface="Calibri"/>
                <a:sym typeface="Calibri"/>
              </a:rPr>
              <a:t> (Seño Nati)</a:t>
            </a:r>
            <a:endParaRPr/>
          </a:p>
          <a:p>
            <a:pPr indent="0" lvl="0" marL="0" marR="0" rtl="0" algn="ctr">
              <a:spcBef>
                <a:spcPts val="0"/>
              </a:spcBef>
              <a:spcAft>
                <a:spcPts val="0"/>
              </a:spcAft>
              <a:buNone/>
            </a:pPr>
            <a:r>
              <a:rPr lang="es-AR" sz="2400" u="sng">
                <a:solidFill>
                  <a:srgbClr val="FF0000"/>
                </a:solidFill>
                <a:latin typeface="Calibri"/>
                <a:ea typeface="Calibri"/>
                <a:cs typeface="Calibri"/>
                <a:sym typeface="Calibri"/>
                <a:hlinkClick r:id="rId6">
                  <a:extLst>
                    <a:ext uri="{A12FA001-AC4F-418D-AE19-62706E023703}">
                      <ahyp:hlinkClr val="tx"/>
                    </a:ext>
                  </a:extLst>
                </a:hlinkClick>
              </a:rPr>
              <a:t>sala3b@ijp.edu.ar</a:t>
            </a:r>
            <a:r>
              <a:rPr lang="es-AR" sz="2400">
                <a:solidFill>
                  <a:srgbClr val="FF0000"/>
                </a:solidFill>
                <a:latin typeface="Calibri"/>
                <a:ea typeface="Calibri"/>
                <a:cs typeface="Calibri"/>
                <a:sym typeface="Calibri"/>
              </a:rPr>
              <a:t> (Seño Nadia)</a:t>
            </a:r>
            <a:endParaRPr sz="2400">
              <a:solidFill>
                <a:srgbClr val="FF0000"/>
              </a:solidFill>
              <a:latin typeface="Calibri"/>
              <a:ea typeface="Calibri"/>
              <a:cs typeface="Calibri"/>
              <a:sym typeface="Calibri"/>
            </a:endParaRPr>
          </a:p>
          <a:p>
            <a:pPr indent="0" lvl="0" marL="0" marR="0" rtl="0" algn="ctr">
              <a:spcBef>
                <a:spcPts val="0"/>
              </a:spcBef>
              <a:spcAft>
                <a:spcPts val="0"/>
              </a:spcAft>
              <a:buNone/>
            </a:pPr>
            <a:r>
              <a:rPr lang="es-AR" sz="2400" u="sng">
                <a:solidFill>
                  <a:srgbClr val="FF0000"/>
                </a:solidFill>
                <a:latin typeface="Calibri"/>
                <a:ea typeface="Calibri"/>
                <a:cs typeface="Calibri"/>
                <a:sym typeface="Calibri"/>
                <a:hlinkClick r:id="rId7">
                  <a:extLst>
                    <a:ext uri="{A12FA001-AC4F-418D-AE19-62706E023703}">
                      <ahyp:hlinkClr val="tx"/>
                    </a:ext>
                  </a:extLst>
                </a:hlinkClick>
              </a:rPr>
              <a:t>sala3c@ijp.edu.ar</a:t>
            </a:r>
            <a:r>
              <a:rPr lang="es-AR" sz="2400">
                <a:solidFill>
                  <a:srgbClr val="FF0000"/>
                </a:solidFill>
                <a:latin typeface="Calibri"/>
                <a:ea typeface="Calibri"/>
                <a:cs typeface="Calibri"/>
                <a:sym typeface="Calibri"/>
              </a:rPr>
              <a:t> (Seño Anto)</a:t>
            </a:r>
            <a:endParaRPr/>
          </a:p>
          <a:p>
            <a:pPr indent="0" lvl="0" marL="0" marR="0" rtl="0" algn="ctr">
              <a:spcBef>
                <a:spcPts val="0"/>
              </a:spcBef>
              <a:spcAft>
                <a:spcPts val="0"/>
              </a:spcAft>
              <a:buNone/>
            </a:pPr>
            <a:r>
              <a:t/>
            </a:r>
            <a:endParaRPr sz="2400">
              <a:solidFill>
                <a:schemeClr val="accent1"/>
              </a:solidFill>
              <a:latin typeface="Calibri"/>
              <a:ea typeface="Calibri"/>
              <a:cs typeface="Calibri"/>
              <a:sym typeface="Calibri"/>
            </a:endParaRPr>
          </a:p>
          <a:p>
            <a:pPr indent="0" lvl="0" marL="0" marR="0" rtl="0" algn="ctr">
              <a:spcBef>
                <a:spcPts val="0"/>
              </a:spcBef>
              <a:spcAft>
                <a:spcPts val="0"/>
              </a:spcAft>
              <a:buNone/>
            </a:pPr>
            <a:r>
              <a:rPr lang="es-AR" sz="1800">
                <a:solidFill>
                  <a:schemeClr val="accent1"/>
                </a:solidFill>
                <a:latin typeface="Calibri"/>
                <a:ea typeface="Calibri"/>
                <a:cs typeface="Calibri"/>
                <a:sym typeface="Calibri"/>
              </a:rPr>
              <a:t>Cada correo que envíen deberá tener en el</a:t>
            </a:r>
            <a:r>
              <a:rPr b="1" lang="es-AR" sz="1800">
                <a:solidFill>
                  <a:schemeClr val="accent1"/>
                </a:solidFill>
                <a:latin typeface="Calibri"/>
                <a:ea typeface="Calibri"/>
                <a:cs typeface="Calibri"/>
                <a:sym typeface="Calibri"/>
              </a:rPr>
              <a:t> asunto el nombre y apellido del niño</a:t>
            </a:r>
            <a:r>
              <a:rPr lang="es-AR" sz="1800">
                <a:solidFill>
                  <a:schemeClr val="accent1"/>
                </a:solidFill>
                <a:latin typeface="Calibri"/>
                <a:ea typeface="Calibri"/>
                <a:cs typeface="Calibri"/>
                <a:sym typeface="Calibri"/>
              </a:rPr>
              <a:t>, además deberán procurar escribir desde el mail que figura en el contrato de enseñanza.</a:t>
            </a:r>
            <a:endParaRPr/>
          </a:p>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a:p>
            <a:pPr indent="-285750" lvl="0" marL="285750" marR="0" rtl="0" algn="ctr">
              <a:spcBef>
                <a:spcPts val="0"/>
              </a:spcBef>
              <a:spcAft>
                <a:spcPts val="0"/>
              </a:spcAft>
              <a:buClr>
                <a:schemeClr val="accent1"/>
              </a:buClr>
              <a:buSzPts val="2000"/>
              <a:buFont typeface="Arial"/>
              <a:buChar char="•"/>
            </a:pPr>
            <a:r>
              <a:rPr lang="es-AR" sz="2000">
                <a:solidFill>
                  <a:schemeClr val="accent1"/>
                </a:solidFill>
                <a:latin typeface="Calibri"/>
                <a:ea typeface="Calibri"/>
                <a:cs typeface="Calibri"/>
                <a:sym typeface="Calibri"/>
              </a:rPr>
              <a:t>Al finalizar la reunión les daremos a cada familia una ficha de renovación de datos que deberán completar y entregar a la docente el día jueves 22 o viernes 23. Es importante que en la misma detallen todo lo que crean que es necesario que tengamos en cuenta en relación al alumno.</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48" name="Google Shape;148;p8"/>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49" name="Google Shape;149;p8"/>
          <p:cNvSpPr/>
          <p:nvPr/>
        </p:nvSpPr>
        <p:spPr>
          <a:xfrm>
            <a:off x="431540" y="830929"/>
            <a:ext cx="8280900" cy="581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800" u="sng">
                <a:solidFill>
                  <a:srgbClr val="4F81BD"/>
                </a:solidFill>
                <a:latin typeface="Calibri"/>
                <a:ea typeface="Calibri"/>
                <a:cs typeface="Calibri"/>
                <a:sym typeface="Calibri"/>
              </a:rPr>
              <a:t>Comunicación familias-docentes:</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br>
              <a:rPr lang="es-AR" sz="2400">
                <a:solidFill>
                  <a:schemeClr val="dk1"/>
                </a:solidFill>
                <a:latin typeface="Calibri"/>
                <a:ea typeface="Calibri"/>
                <a:cs typeface="Calibri"/>
                <a:sym typeface="Calibri"/>
              </a:rPr>
            </a:br>
            <a:r>
              <a:rPr lang="es-AR" sz="2000">
                <a:solidFill>
                  <a:srgbClr val="4F81BD"/>
                </a:solidFill>
                <a:latin typeface="Calibri"/>
                <a:ea typeface="Calibri"/>
                <a:cs typeface="Calibri"/>
                <a:sym typeface="Calibri"/>
              </a:rPr>
              <a:t>Comunicación familias-docentes:</a:t>
            </a:r>
            <a:endParaRPr/>
          </a:p>
          <a:p>
            <a:pPr indent="0" lvl="0" marL="0" marR="0" rtl="0" algn="ctr">
              <a:spcBef>
                <a:spcPts val="0"/>
              </a:spcBef>
              <a:spcAft>
                <a:spcPts val="0"/>
              </a:spcAft>
              <a:buNone/>
            </a:pPr>
            <a:r>
              <a:t/>
            </a:r>
            <a:endParaRPr sz="2000">
              <a:solidFill>
                <a:srgbClr val="4F81BD"/>
              </a:solidFill>
              <a:latin typeface="Calibri"/>
              <a:ea typeface="Calibri"/>
              <a:cs typeface="Calibri"/>
              <a:sym typeface="Calibri"/>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Cada docente elegirá UNA MAMÁ DE CONTACTO, que será la encargada de armar un grupo de whatsapp para transmitir información importante que la docente le solicite.</a:t>
            </a:r>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Dicha mamá será la única que tendrá contacto vía whatsapp con la docente.</a:t>
            </a:r>
            <a:endParaRPr/>
          </a:p>
          <a:p>
            <a:pPr indent="0" lvl="0" marL="0" marR="0" rtl="0" algn="ctr">
              <a:spcBef>
                <a:spcPts val="0"/>
              </a:spcBef>
              <a:spcAft>
                <a:spcPts val="0"/>
              </a:spcAft>
              <a:buNone/>
            </a:pPr>
            <a:r>
              <a:t/>
            </a:r>
            <a:endParaRPr sz="2000">
              <a:solidFill>
                <a:srgbClr val="4F81BD"/>
              </a:solidFill>
              <a:latin typeface="Calibri"/>
              <a:ea typeface="Calibri"/>
              <a:cs typeface="Calibri"/>
              <a:sym typeface="Calibri"/>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NO SE RESPONDERÁN MENSAJES MEDIANTE LOS NÚMEROS PERSONALES DEL EQUIPO DEL JARDÍN.</a:t>
            </a:r>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Los docentes responderán los mails dentro del horario laboral, en los momentos que no estén con alumnos.</a:t>
            </a:r>
            <a:endParaRPr/>
          </a:p>
          <a:p>
            <a:pPr indent="0" lvl="0" marL="0" marR="0" rtl="0" algn="ctr">
              <a:spcBef>
                <a:spcPts val="0"/>
              </a:spcBef>
              <a:spcAft>
                <a:spcPts val="0"/>
              </a:spcAft>
              <a:buNone/>
            </a:pPr>
            <a:r>
              <a:t/>
            </a:r>
            <a:endParaRPr sz="2000">
              <a:solidFill>
                <a:srgbClr val="4F81BD"/>
              </a:solidFill>
              <a:latin typeface="Calibri"/>
              <a:ea typeface="Calibri"/>
              <a:cs typeface="Calibri"/>
              <a:sym typeface="Calibri"/>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Si necesitan comunicarse de manera urgente con el jardín deberán llamar al:</a:t>
            </a:r>
            <a:endParaRPr/>
          </a:p>
          <a:p>
            <a:pPr indent="0" lvl="0" marL="0" marR="0" rtl="0" algn="ctr">
              <a:spcBef>
                <a:spcPts val="0"/>
              </a:spcBef>
              <a:spcAft>
                <a:spcPts val="0"/>
              </a:spcAft>
              <a:buNone/>
            </a:pPr>
            <a:r>
              <a:rPr lang="es-AR" sz="2000">
                <a:solidFill>
                  <a:srgbClr val="4F81BD"/>
                </a:solidFill>
                <a:latin typeface="Calibri"/>
                <a:ea typeface="Calibri"/>
                <a:cs typeface="Calibri"/>
                <a:sym typeface="Calibri"/>
              </a:rPr>
              <a:t>4806054 interno 119 o 131 y quien atienda pasará el mensaje a la docente que corresponda.</a:t>
            </a:r>
            <a:br>
              <a:rPr lang="es-AR" sz="2400">
                <a:solidFill>
                  <a:schemeClr val="dk1"/>
                </a:solidFill>
                <a:latin typeface="Calibri"/>
                <a:ea typeface="Calibri"/>
                <a:cs typeface="Calibri"/>
                <a:sym typeface="Calibri"/>
              </a:rPr>
            </a:br>
            <a:endParaRPr b="1" sz="2000">
              <a:solidFill>
                <a:schemeClr val="accent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9"/>
          <p:cNvPicPr preferRelativeResize="0"/>
          <p:nvPr/>
        </p:nvPicPr>
        <p:blipFill rotWithShape="1">
          <a:blip r:embed="rId3">
            <a:alphaModFix/>
          </a:blip>
          <a:srcRect b="519" l="11591" r="6270" t="-519"/>
          <a:stretch/>
        </p:blipFill>
        <p:spPr>
          <a:xfrm>
            <a:off x="0" y="-138211"/>
            <a:ext cx="9144000" cy="2672711"/>
          </a:xfrm>
          <a:prstGeom prst="rect">
            <a:avLst/>
          </a:prstGeom>
          <a:noFill/>
          <a:ln>
            <a:noFill/>
          </a:ln>
        </p:spPr>
      </p:pic>
      <p:pic>
        <p:nvPicPr>
          <p:cNvPr id="155" name="Google Shape;155;p9"/>
          <p:cNvPicPr preferRelativeResize="0"/>
          <p:nvPr/>
        </p:nvPicPr>
        <p:blipFill rotWithShape="1">
          <a:blip r:embed="rId4">
            <a:alphaModFix/>
          </a:blip>
          <a:srcRect b="0" l="0" r="0" t="0"/>
          <a:stretch/>
        </p:blipFill>
        <p:spPr>
          <a:xfrm>
            <a:off x="0" y="6165304"/>
            <a:ext cx="9144000" cy="836712"/>
          </a:xfrm>
          <a:prstGeom prst="rect">
            <a:avLst/>
          </a:prstGeom>
          <a:noFill/>
          <a:ln>
            <a:noFill/>
          </a:ln>
        </p:spPr>
      </p:pic>
      <p:sp>
        <p:nvSpPr>
          <p:cNvPr id="156" name="Google Shape;156;p9"/>
          <p:cNvSpPr/>
          <p:nvPr/>
        </p:nvSpPr>
        <p:spPr>
          <a:xfrm>
            <a:off x="395536" y="1186101"/>
            <a:ext cx="8352928"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2200" u="sng">
                <a:solidFill>
                  <a:srgbClr val="4F81BD"/>
                </a:solidFill>
                <a:latin typeface="Calibri"/>
                <a:ea typeface="Calibri"/>
                <a:cs typeface="Calibri"/>
                <a:sym typeface="Calibri"/>
              </a:rPr>
              <a:t>Control de esfínteres: </a:t>
            </a:r>
            <a:r>
              <a:rPr lang="es-AR" sz="2200">
                <a:solidFill>
                  <a:srgbClr val="4F81BD"/>
                </a:solidFill>
                <a:latin typeface="Calibri"/>
                <a:ea typeface="Calibri"/>
                <a:cs typeface="Calibri"/>
                <a:sym typeface="Calibri"/>
              </a:rPr>
              <a:t>el personal de la Institución no está autorizado a cambiar a los niños en caso de que los mismos se mojen o se manchen la ropa. Por lo tanto, será necesario que un familiar esté a disposición por si el niño </a:t>
            </a:r>
            <a:r>
              <a:rPr lang="es-AR" sz="2200">
                <a:solidFill>
                  <a:srgbClr val="4F81BD"/>
                </a:solidFill>
                <a:latin typeface="Calibri"/>
                <a:ea typeface="Calibri"/>
                <a:cs typeface="Calibri"/>
                <a:sym typeface="Calibri"/>
              </a:rPr>
              <a:t>necesita</a:t>
            </a:r>
            <a:r>
              <a:rPr lang="es-AR" sz="2200">
                <a:solidFill>
                  <a:srgbClr val="4F81BD"/>
                </a:solidFill>
                <a:latin typeface="Calibri"/>
                <a:ea typeface="Calibri"/>
                <a:cs typeface="Calibri"/>
                <a:sym typeface="Calibri"/>
              </a:rPr>
              <a:t> un cambio de ropa. (Autonomía para ir al baño)</a:t>
            </a:r>
            <a:endParaRPr/>
          </a:p>
          <a:p>
            <a:pPr indent="0" lvl="0" marL="0" marR="0" rtl="0" algn="ctr">
              <a:spcBef>
                <a:spcPts val="0"/>
              </a:spcBef>
              <a:spcAft>
                <a:spcPts val="0"/>
              </a:spcAft>
              <a:buNone/>
            </a:pPr>
            <a:r>
              <a:t/>
            </a:r>
            <a:endParaRPr b="1" sz="2200" u="sng">
              <a:solidFill>
                <a:srgbClr val="4F81BD"/>
              </a:solidFill>
              <a:latin typeface="Calibri"/>
              <a:ea typeface="Calibri"/>
              <a:cs typeface="Calibri"/>
              <a:sym typeface="Calibri"/>
            </a:endParaRPr>
          </a:p>
          <a:p>
            <a:pPr indent="0" lvl="0" marL="0" marR="0" rtl="0" algn="ctr">
              <a:spcBef>
                <a:spcPts val="0"/>
              </a:spcBef>
              <a:spcAft>
                <a:spcPts val="0"/>
              </a:spcAft>
              <a:buNone/>
            </a:pPr>
            <a:r>
              <a:rPr b="1" lang="es-AR" sz="2200" u="sng">
                <a:solidFill>
                  <a:srgbClr val="4F81BD"/>
                </a:solidFill>
                <a:latin typeface="Calibri"/>
                <a:ea typeface="Calibri"/>
                <a:cs typeface="Calibri"/>
                <a:sym typeface="Calibri"/>
              </a:rPr>
              <a:t>Festejo de Cumpleaños: </a:t>
            </a:r>
            <a:r>
              <a:rPr lang="es-AR" sz="2200">
                <a:solidFill>
                  <a:srgbClr val="4F81BD"/>
                </a:solidFill>
                <a:latin typeface="Calibri"/>
                <a:ea typeface="Calibri"/>
                <a:cs typeface="Calibri"/>
                <a:sym typeface="Calibri"/>
              </a:rPr>
              <a:t>el día de cumpleaños de cada niño podrán llevar al jardín una torta para compartir, una velita, servilletas, aguas saborizadas, sorpresitas (opcional). NO GLOBOS. El festejo es interno, no ingresan familiares.</a:t>
            </a:r>
            <a:endParaRPr sz="2200">
              <a:solidFill>
                <a:srgbClr val="4F81BD"/>
              </a:solidFill>
              <a:latin typeface="Calibri"/>
              <a:ea typeface="Calibri"/>
              <a:cs typeface="Calibri"/>
              <a:sym typeface="Calibri"/>
            </a:endParaRPr>
          </a:p>
          <a:p>
            <a:pPr indent="0" lvl="0" marL="0" marR="0" rtl="0" algn="ctr">
              <a:spcBef>
                <a:spcPts val="0"/>
              </a:spcBef>
              <a:spcAft>
                <a:spcPts val="0"/>
              </a:spcAft>
              <a:buNone/>
            </a:pPr>
            <a:r>
              <a:rPr lang="es-AR" sz="2200">
                <a:solidFill>
                  <a:srgbClr val="4F81BD"/>
                </a:solidFill>
                <a:latin typeface="Calibri"/>
                <a:ea typeface="Calibri"/>
                <a:cs typeface="Calibri"/>
                <a:sym typeface="Calibri"/>
              </a:rPr>
              <a:t>Las docentes no estamos autorizadas a enviar y difundir fotos de los alumnos. </a:t>
            </a:r>
            <a:endParaRPr/>
          </a:p>
          <a:p>
            <a:pPr indent="0" lvl="0" marL="0" marR="0" rtl="0" algn="ctr">
              <a:spcBef>
                <a:spcPts val="0"/>
              </a:spcBef>
              <a:spcAft>
                <a:spcPts val="0"/>
              </a:spcAft>
              <a:buNone/>
            </a:pPr>
            <a:r>
              <a:rPr lang="es-AR" sz="2200">
                <a:solidFill>
                  <a:srgbClr val="4F81BD"/>
                </a:solidFill>
                <a:latin typeface="Calibri"/>
                <a:ea typeface="Calibri"/>
                <a:cs typeface="Calibri"/>
                <a:sym typeface="Calibri"/>
              </a:rPr>
              <a:t>Las invitaciones a festejos de cumpleaños se repartirán sólo si es para toda la sala.</a:t>
            </a:r>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Anto</dc:creator>
</cp:coreProperties>
</file>